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</p:sldIdLst>
  <p:sldSz cx="12192000" cy="6858000"/>
  <p:notesSz cx="6858000" cy="9144000"/>
  <p:embeddedFontLst>
    <p:embeddedFont>
      <p:font typeface="12롯데마트행복Bold" panose="02020603020101020101" pitchFamily="18" charset="-127"/>
      <p:regular r:id="rId41"/>
    </p:embeddedFont>
    <p:embeddedFont>
      <p:font typeface="Malgun Gothic" panose="020B0503020000020004" pitchFamily="50" charset="-127"/>
      <p:regular r:id="rId42"/>
      <p:bold r:id="rId43"/>
    </p:embeddedFont>
    <p:embeddedFont>
      <p:font typeface="12롯데마트드림Light" panose="02020603020101020101" pitchFamily="18" charset="-127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5" roundtripDataSignature="AMtx7mhA9gsTRLh4yONBizXWltllKrrG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947A3D-E46E-40E6-ABA4-CB204FCAEDA6}">
  <a:tblStyle styleId="{C3947A3D-E46E-40E6-ABA4-CB204FCAEDA6}" styleName="Table_0">
    <a:wholeTbl>
      <a:tcTxStyle b="off" i="off">
        <a:font>
          <a:latin typeface="G마켓 산스 TTF Light"/>
          <a:ea typeface="G마켓 산스 TTF Light"/>
          <a:cs typeface="G마켓 산스 TTF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F5F0"/>
          </a:solidFill>
        </a:fill>
      </a:tcStyle>
    </a:wholeTbl>
    <a:band1H>
      <a:tcTxStyle b="off" i="off"/>
      <a:tcStyle>
        <a:tcBdr/>
        <a:fill>
          <a:solidFill>
            <a:srgbClr val="CFEAE0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EAE0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G마켓 산스 TTF Light"/>
          <a:ea typeface="G마켓 산스 TTF Light"/>
          <a:cs typeface="G마켓 산스 TTF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G마켓 산스 TTF Light"/>
          <a:ea typeface="G마켓 산스 TTF Light"/>
          <a:cs typeface="G마켓 산스 TTF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G마켓 산스 TTF Light"/>
          <a:ea typeface="G마켓 산스 TTF Light"/>
          <a:cs typeface="G마켓 산스 TTF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G마켓 산스 TTF Light"/>
          <a:ea typeface="G마켓 산스 TTF Light"/>
          <a:cs typeface="G마켓 산스 TTF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4B4FDEF9-2643-4024-903E-A6BD9EF2F40B}" styleName="Table_1">
    <a:wholeTbl>
      <a:tcTxStyle b="off" i="off">
        <a:font>
          <a:latin typeface="G마켓 산스 TTF Light"/>
          <a:ea typeface="G마켓 산스 TTF Light"/>
          <a:cs typeface="G마켓 산스 TTF Light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F5F0"/>
          </a:solidFill>
        </a:fill>
      </a:tcStyle>
    </a:wholeTbl>
    <a:band1H>
      <a:tcTxStyle b="off" i="off"/>
      <a:tcStyle>
        <a:tcBdr/>
        <a:fill>
          <a:solidFill>
            <a:srgbClr val="CFEAE0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EAE0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G마켓 산스 TTF Light"/>
          <a:ea typeface="G마켓 산스 TTF Light"/>
          <a:cs typeface="G마켓 산스 TTF Light"/>
        </a:font>
        <a:srgbClr val="FFFFFF"/>
      </a:tcTxStyle>
      <a:tcStyle>
        <a:tcBdr/>
        <a:fill>
          <a:solidFill>
            <a:srgbClr val="4EC5A5"/>
          </a:solidFill>
        </a:fill>
      </a:tcStyle>
    </a:lastCol>
    <a:firstCol>
      <a:tcTxStyle b="on" i="off">
        <a:font>
          <a:latin typeface="G마켓 산스 TTF Light"/>
          <a:ea typeface="G마켓 산스 TTF Light"/>
          <a:cs typeface="G마켓 산스 TTF Light"/>
        </a:font>
        <a:srgbClr val="FFFFFF"/>
      </a:tcTxStyle>
      <a:tcStyle>
        <a:tcBdr/>
        <a:fill>
          <a:solidFill>
            <a:srgbClr val="4EC5A5"/>
          </a:solidFill>
        </a:fill>
      </a:tcStyle>
    </a:firstCol>
    <a:lastRow>
      <a:tcTxStyle b="on" i="off">
        <a:font>
          <a:latin typeface="G마켓 산스 TTF Light"/>
          <a:ea typeface="G마켓 산스 TTF Light"/>
          <a:cs typeface="G마켓 산스 TTF Light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EC5A5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G마켓 산스 TTF Light"/>
          <a:ea typeface="G마켓 산스 TTF Light"/>
          <a:cs typeface="G마켓 산스 TTF Light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EC5A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CAAA88E5-767A-4B14-9C5F-9EE01C6CAF3B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 autoAdjust="0"/>
    <p:restoredTop sz="81723" autoAdjust="0"/>
  </p:normalViewPr>
  <p:slideViewPr>
    <p:cSldViewPr snapToGrid="0">
      <p:cViewPr>
        <p:scale>
          <a:sx n="125" d="100"/>
          <a:sy n="125" d="100"/>
        </p:scale>
        <p:origin x="408" y="-19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12롯데마트드림Light" panose="02020603020101020101" pitchFamily="18" charset="-127"/>
        <a:ea typeface="12롯데마트드림Light" panose="02020603020101020101" pitchFamily="18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안녕하세요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  <a:r>
              <a:rPr 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Smart</a:t>
            </a:r>
            <a:r>
              <a:rPr 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K-</a:t>
            </a:r>
            <a:r>
              <a:rPr lang="ko-KR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art</a:t>
            </a:r>
            <a:r>
              <a:rPr 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프로젝트를 진행한 </a:t>
            </a:r>
            <a:r>
              <a:rPr lang="ko-KR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옥장판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조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입니다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발표 시작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 앞서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여러분은 마트에서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쇼핑할때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필요하다고 생각한 제품만을 구매하는 편인가요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저의 경우에는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정말 필요로 했던 물건은 사지 않고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순간 눈에 들어온 제품을 충동적으로</a:t>
            </a:r>
            <a:r>
              <a:rPr lang="ko-KR" altLang="en-US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구매하곤 합니다</a:t>
            </a:r>
            <a:r>
              <a:rPr lang="en-US" altLang="ko-KR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다들 쇼핑 전</a:t>
            </a:r>
            <a:r>
              <a:rPr lang="ko-KR" altLang="en-US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생각했던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예산과 지출 내역 간 괴리감을 느껴본 경험이 있으시리라 생각합니다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en-US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저희 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smart</a:t>
            </a:r>
            <a:r>
              <a:rPr lang="en-US" altLang="ko-KR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kart </a:t>
            </a:r>
            <a:r>
              <a:rPr lang="ko-KR" altLang="en-US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서비스는 이러한 불편함에서 시작되었습니다</a:t>
            </a:r>
            <a:r>
              <a:rPr lang="en-US" altLang="ko-KR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2cd043be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800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페르소나를 기준으로 사용자의 서비스 </a:t>
            </a:r>
            <a:r>
              <a:rPr lang="ko-KR" sz="1800" dirty="0" smtClean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시나리오</a:t>
            </a:r>
            <a:r>
              <a:rPr lang="ko-KR" altLang="en-US" sz="1800" dirty="0" smtClean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</a:t>
            </a:r>
            <a:r>
              <a:rPr lang="ko-KR" sz="1800" dirty="0" smtClean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sz="1800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제작 하였습니다. </a:t>
            </a:r>
            <a:endParaRPr sz="1800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68" name="Google Shape;268;ga2cd043be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2c4bae3a4_2_9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trike="noStrike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 흐름도는 다음과 같습니다</a:t>
            </a:r>
            <a:r>
              <a:rPr lang="en-US" altLang="ko-KR" strike="noStrike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trike="noStrike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가장</a:t>
            </a:r>
            <a:r>
              <a:rPr lang="en-US" altLang="ko-KR" strike="noStrike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strike="noStrike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먼저 로그인 창에서 시작되며</a:t>
            </a:r>
            <a:r>
              <a:rPr lang="en-US" altLang="ko-KR" strike="noStrike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  <a:r>
              <a:rPr lang="ko-KR" altLang="en-US" strike="noStrike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회원이 아닌 경우에는 서비스를 이용할 수 없기 때문에 회원가입을 진행합니다</a:t>
            </a:r>
            <a:r>
              <a:rPr lang="en-US" altLang="ko-KR" strike="noStrike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trike="noStrike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회원의 경우</a:t>
            </a:r>
            <a:r>
              <a:rPr lang="en-US" altLang="ko-KR" strike="noStrike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strike="noStrike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쇼핑목록</a:t>
            </a:r>
            <a:r>
              <a:rPr lang="ko-KR" altLang="en-US" strike="noStrike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작성과 장바구니 계산 기능을 사용합니다</a:t>
            </a:r>
            <a:r>
              <a:rPr lang="en-US" altLang="ko-KR" strike="noStrike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strike="noStrike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이후 분석엔진으로 </a:t>
            </a:r>
            <a:r>
              <a:rPr lang="ko-KR" altLang="en-US" strike="noStrike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소비내역</a:t>
            </a:r>
            <a:r>
              <a:rPr lang="ko-KR" altLang="en-US" strike="noStrike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분석을 통한 구독 결제 서비스로 확장할 수 있습니다</a:t>
            </a:r>
            <a:r>
              <a:rPr lang="en-US" altLang="ko-KR" strike="noStrike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endParaRPr strike="noStrike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81" name="Google Shape;281;ga2c4bae3a4_2_9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다음으로 서비스 구성 부분을 말씀 드리겠습니다. </a:t>
            </a:r>
            <a:endParaRPr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27" name="Google Shape;3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저희의 주요 기능은 세가지 입니다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첫째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과소비를 방지하기 위한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쇼핑목록을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작성하고 작성한 쇼핑 목록과 현재 장바구니를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비교할수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있습니다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둘째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매대의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가격표를 인식하여 품명과 가격을 자동으로 입력할 수 있습니다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셋째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현재 장바구니에 들어있는 물품 총계를 계산할 수 있습니다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추후 구매패턴 분석용 데이터를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수집할때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본 기능을 활용합니다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endParaRPr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37" name="Google Shape;33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2c4bae3a4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다음으로 화면 구성에 대하여 말씀드리겠습니다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현재 보시는 화면은 저희가 개발에 착수하기 전 작성한 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UI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설계도입니다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화면 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UI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설계는 카카오 오븐이라는 오픈소스 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UI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툴을 사용하였습니다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endParaRPr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61" name="Google Shape;361;ga2c4bae3a4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2c4bae3a4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총 11개의 화면으로 정제하여서 화면 설계를 하였습니다. </a:t>
            </a:r>
            <a:endParaRPr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388" name="Google Shape;388;ga2c4bae3a4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a2c4bae3a4_2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보시는 것과 같이 다양한 통계 집계 </a:t>
            </a:r>
            <a:r>
              <a:rPr lang="ko-KR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차트등을</a:t>
            </a:r>
            <a:r>
              <a:rPr 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설계하였습니다.  (가계부 차트 이미지 생성, </a:t>
            </a:r>
            <a:r>
              <a:rPr lang="ko-KR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html</a:t>
            </a:r>
            <a:r>
              <a:rPr 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만들것</a:t>
            </a:r>
            <a:r>
              <a:rPr 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  <a:endParaRPr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32" name="Google Shape;432;ga2c4bae3a4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acd0fbca65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다음으로 CRUD </a:t>
            </a:r>
            <a:r>
              <a:rPr lang="ko-KR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Matrix를</a:t>
            </a:r>
            <a:r>
              <a:rPr 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작성하여 기능을 구체화 하였습니다.  </a:t>
            </a:r>
            <a:endParaRPr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66" name="Google Shape;466;gacd0fbca65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cd0fbca65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한 예로 장바구니 엔티티에서의 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CRUD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기능 화면을 보여드리겠습니다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CRUD Matrix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에서 정의한 것과 같이 생성하고 읽어오고 수정하고 삭제할 수 있는 기능을 모두 구현하였습니다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482" name="Google Shape;482;gacd0fbca6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2c4bae3a4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다음으로는 데이터 모델에 대하여 말씀드리겠습니다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현재 보시는 화면은 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ERD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모델링을 한 화면입니다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저희는 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user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테이블을 중심으로 사용자가 회원가입을 하면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회원번호가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자동으로 할당되고 할당된 회원 번호가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쇼핑목록과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장바구니에 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Foreign Key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 들어갑니다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테이블 간 관계는 일대다 관계를 보입니다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endParaRPr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02" name="Google Shape;502;ga2c4bae3a4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저희 발표 순서는 보시는 것과 같이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네 파트로 </a:t>
            </a:r>
            <a:r>
              <a:rPr 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구성되어 </a:t>
            </a:r>
            <a:r>
              <a:rPr 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있습니다. </a:t>
            </a:r>
            <a:endParaRPr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a2c4bae3a4_2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테이블 명세서는 다음과 같습니다</a:t>
            </a:r>
            <a:endParaRPr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18" name="Google Shape;518;ga2c4bae3a4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a2c4bae3a4_2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다섯번째로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저희 서비스의 시스템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아키텍쳐에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대하여 말씀 드리겠습니다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Front-end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에는 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쇼핑목록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작성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목록 관리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장바구니 품목 입력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총계 계산이 보여지며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Back-End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에는 서버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회원 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,DB,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모델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관리자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쇼핑목록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장바구니 관리 등 서비스의 전반적인 관리를 처리합니다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엔진은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수집엔진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처리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/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분석 엔진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추출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/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저장 엔진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출력엔진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네가지로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구성되어 있으며 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DB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는 회원 정보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쇼핑 목록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장바구니 세가지로 구성되어 있습니다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31" name="Google Shape;531;ga2c4bae3a4_2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a2c4bae3a4_2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저희는 화면 출력을 위해서 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Python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기반의 웹프레임워크인 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Django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 통하여 웹 개발 및 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MVT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모델을 구현하였습니다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반응형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웹이기 때문에 모바일에서는 사파리 혹은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크롬등의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인터넷 앱으로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PC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에서 인터넷 화면으로 저희 서비스를 이용할 수 있습니다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587" name="Google Shape;587;ga2c4bae3a4_2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a2c4bae3a4_2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다음으로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저희의 주요 기능인 가격표 문자 인식을 위해 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OCR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기술을 활용하였습니다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먼저 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OCR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이란 광학 문자 인식으로 사람이 쓰거나 기계로 인쇄한 문자의 영상을 이미지 스캐너로 획득하여 기계가 읽을 수 있는 문자로 변환하는 기술입니다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저희는 이 기술을 활용하였고 저희 서비스의 데이터 처리는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네가지의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과정으로 진행됩니다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30" name="Google Shape;630;ga2c4bae3a4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ace18c825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먼저 </a:t>
            </a:r>
            <a:r>
              <a:rPr lang="en-US" altLang="ko-KR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OpenCV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 활용하여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관심영역을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검출하고 가격표 이미지를 인식합니다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이후 앞서 말씀드린 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OCR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기술을 활용하여 이미지 내 문자를 인식하고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인식된 데이터를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전처리를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진행한 후 데이터를 저장합니다 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45" name="Google Shape;645;gace18c825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a2c4bae3a4_2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저희는 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Tesseract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엔진을 사용하였는데 학습 데이터 </a:t>
            </a:r>
            <a:r>
              <a:rPr lang="en-US" altLang="ko-KR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tessdata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en-US" altLang="ko-KR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tessdata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-best, </a:t>
            </a:r>
            <a:r>
              <a:rPr lang="en-US" altLang="ko-KR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tessdata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-fast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중 </a:t>
            </a:r>
            <a:r>
              <a:rPr lang="en-US" altLang="ko-KR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tessdata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best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 느리지만 학습이 가능하며 가장 성능이 좋아 </a:t>
            </a:r>
            <a:r>
              <a:rPr lang="en-US" altLang="ko-KR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tessdata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best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학습 데이터를 사용하였습니다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endParaRPr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60" name="Google Shape;660;ga2c4bae3a4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지금 보시는 화면은 각 학습데이터를 실제 서비스에 적용하여 비교해본 결과입니다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보시는 것과 같이 </a:t>
            </a:r>
            <a:r>
              <a:rPr lang="en-US" altLang="ko-KR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tessdata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-best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 가장 정확한 인식을 하고 있다는 걸 알 수 있습니다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endParaRPr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675" name="Google Shape;6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마찬가지로 </a:t>
            </a:r>
            <a:r>
              <a:rPr lang="en-US" altLang="ko-KR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tessdata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-best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 결과가 가장 뛰어났습니다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00" name="Google Shape;7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a2c4bae3a4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지금까지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설명드린</a:t>
            </a:r>
            <a:r>
              <a:rPr lang="ko-KR" altLang="en-US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주요 데이터 처리에 대한 내용을 도표화 하여 </a:t>
            </a:r>
            <a:r>
              <a:rPr lang="ko-KR" altLang="en-US" baseline="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보여드리자면</a:t>
            </a:r>
            <a:r>
              <a:rPr lang="ko-KR" altLang="en-US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데이터 수집</a:t>
            </a:r>
            <a:r>
              <a:rPr lang="en-US" altLang="ko-KR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처리</a:t>
            </a:r>
            <a:r>
              <a:rPr lang="en-US" altLang="ko-KR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분석</a:t>
            </a:r>
            <a:r>
              <a:rPr lang="en-US" altLang="ko-KR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DB</a:t>
            </a:r>
            <a:r>
              <a:rPr lang="ko-KR" altLang="en-US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저장</a:t>
            </a:r>
            <a:r>
              <a:rPr lang="en-US" altLang="ko-KR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데이터 출력의 흐름으로 진행됩니다</a:t>
            </a:r>
            <a:r>
              <a:rPr lang="en-US" altLang="ko-KR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endParaRPr lang="en-US" altLang="ko-KR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26" name="Google Shape;726;ga2c4bae3a4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a2c4bae3a4_2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1.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로그인 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jsyoon777@naver.com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2.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쇼핑목록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추가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쫑파티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/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과자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비타민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파스타소스</a:t>
            </a:r>
            <a:r>
              <a:rPr lang="ko-KR" altLang="en-US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/ 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30000</a:t>
            </a:r>
            <a:r>
              <a:rPr lang="en-US" altLang="ko-KR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/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라벨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중요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3. </a:t>
            </a:r>
            <a:r>
              <a:rPr lang="ko-KR" altLang="en-US" b="1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쫑파티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클릭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4.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장바구니 리스트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5. </a:t>
            </a:r>
            <a:r>
              <a:rPr lang="ko-KR" altLang="en-US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카메라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클릭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1) </a:t>
            </a:r>
            <a:r>
              <a:rPr lang="ko-KR" altLang="en-US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약사신협비타민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perfect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2) </a:t>
            </a:r>
            <a:r>
              <a:rPr lang="ko-KR" altLang="en-US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갈릭화이트소스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수정 입력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3) </a:t>
            </a:r>
            <a:r>
              <a:rPr lang="ko-KR" altLang="en-US" b="1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오리온예감</a:t>
            </a:r>
            <a:r>
              <a:rPr lang="ko-KR" altLang="en-US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그대로 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input)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4) </a:t>
            </a:r>
            <a:r>
              <a:rPr lang="ko-KR" altLang="en-US" b="1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오리온예감</a:t>
            </a:r>
            <a:r>
              <a:rPr lang="ko-KR" altLang="en-US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수정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수량 조정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 4) -&gt; </a:t>
            </a:r>
            <a:r>
              <a:rPr lang="ko-KR" altLang="en-US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예산 초과</a:t>
            </a:r>
            <a:r>
              <a:rPr lang="en-US" altLang="ko-KR" b="1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/ </a:t>
            </a:r>
            <a:r>
              <a:rPr lang="ko-KR" altLang="en-US" b="1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수량 조절</a:t>
            </a:r>
            <a:endParaRPr lang="en-US" altLang="ko-KR" b="0" baseline="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6. </a:t>
            </a:r>
            <a:r>
              <a:rPr lang="ko-KR" altLang="en-US" b="1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쇼핑목록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클릭</a:t>
            </a:r>
            <a:r>
              <a:rPr lang="ko-KR" altLang="en-US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– </a:t>
            </a:r>
            <a:r>
              <a:rPr lang="ko-KR" altLang="en-US" b="1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지난쇼핑목록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:</a:t>
            </a:r>
            <a:r>
              <a:rPr lang="ko-KR" altLang="en-US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구매현장에서 사용자의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과거 구매내역을 확인하고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중복구매를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방지할 수 있습니다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endParaRPr lang="en-US" altLang="ko-KR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7.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내정보</a:t>
            </a:r>
            <a:endParaRPr lang="en-US" altLang="ko-KR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ko-KR" altLang="en-US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60" name="Google Shape;760;ga2c4bae3a4_2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그럼 첫번째로 서비스 개요 부분 발표 시작하겠습니다. </a:t>
            </a:r>
            <a:endParaRPr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이어서 프로젝트 관리입니다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73" name="Google Shape;7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저희 팀의 프로젝트 개발 일정입니다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저희는 분석</a:t>
            </a:r>
            <a:r>
              <a:rPr lang="ko-KR" altLang="en-US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및 기획</a:t>
            </a:r>
            <a:r>
              <a:rPr lang="en-US" altLang="ko-KR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설계</a:t>
            </a:r>
            <a:r>
              <a:rPr lang="en-US" altLang="ko-KR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구현</a:t>
            </a:r>
            <a:r>
              <a:rPr lang="en-US" altLang="ko-KR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테스트</a:t>
            </a:r>
            <a:r>
              <a:rPr lang="en-US" altLang="ko-KR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배포 총 </a:t>
            </a:r>
            <a:r>
              <a:rPr lang="en-US" altLang="ko-KR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5</a:t>
            </a:r>
            <a:r>
              <a:rPr lang="ko-KR" altLang="en-US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단계로 진행했습니다</a:t>
            </a:r>
            <a:r>
              <a:rPr lang="en-US" altLang="ko-KR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82" name="Google Shape;7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a2c4bae3a4_4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업무는 각자 페이지를 맡아 프로젝트 진행하였습니다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798" name="Google Shape;798;ga2c4bae3a4_4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a2c4bae3a4_4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서버는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모바엑스텀에서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리눅스를 활용하였고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프론트엔드에서는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비주얼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스튜디오를 통해 장고를 사용하였습니다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사용 언어로는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파이썬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en-US" altLang="ko-KR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html,css,js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를 사용하였습니다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백엔드에서도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비주얼스튜디오를 통해 장고를 사용하였고 언어로는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파이썬을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사용했습니다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DB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는 장고에서 기본으로 제공하는 </a:t>
            </a:r>
            <a:r>
              <a:rPr lang="en-US" altLang="ko-KR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sqllite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가 아니라 </a:t>
            </a:r>
            <a:r>
              <a:rPr lang="en-US" altLang="ko-KR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mysql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을 사용하였습니다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11" name="Google Shape;811;ga2c4bae3a4_4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a2c4bae3a4_4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서버는 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IAAS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기반의 리눅스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클라우드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서버를 활용하였습니다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(IAAS: Infrastructure as a Service :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서버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  <a:r>
              <a:rPr lang="en-US" altLang="ko-KR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스토리지</a:t>
            </a:r>
            <a:r>
              <a:rPr lang="en-US" altLang="ko-KR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네트워크를 필요에 따라 인프라 자원을 사용할 수 있게 </a:t>
            </a:r>
            <a:r>
              <a:rPr lang="ko-KR" altLang="en-US" baseline="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클라우드</a:t>
            </a:r>
            <a:r>
              <a:rPr lang="ko-KR" altLang="en-US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서비스를 제공하는 형태이다</a:t>
            </a:r>
            <a:r>
              <a:rPr lang="en-US" altLang="ko-KR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저희는 서버 가상화 기술을 이용하였습니다</a:t>
            </a:r>
            <a:r>
              <a:rPr lang="en-US" altLang="ko-KR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)</a:t>
            </a:r>
            <a:endParaRPr lang="en-US" altLang="ko-KR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40" name="Google Shape;840;ga2c4bae3a4_4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마지막으로 서비스 발전 방향입니다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77" name="Google Shape;87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a2c4bae3a4_2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시간과 자원이 충분하다면 </a:t>
            </a:r>
            <a:r>
              <a:rPr lang="en-US" altLang="ko-KR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Samrt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K-art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서비스에 추가적인 기능을 넣어 발전 시킬 것입니다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먼저 서비스적 측면에서 소비패턴 분석 기능과 자주 구매하는 상품 구독 서비스를 추가할 것입니다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소비자의 소비 패턴을 분석하여 차트로 제공할 수 있고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주기적으로 구매하는 상품을 구독할 수 있게 된다면 보다 편한 쇼핑이 가능할 것입니다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기능적인 면으로는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  <a:r>
              <a:rPr lang="en-US" altLang="ko-KR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저희 서비스의 핵심 기능인 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OCR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정확도를 개선할 것입니다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마트 가격표 전자태그의 폰트를 학습시켜 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OCR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정확도를 개선하면 보다 정확한 서비스를 제공할 수 있습니다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86" name="Google Shape;886;ga2c4bae3a4_2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이상으로 저희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옥장판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조 발표 마치겠습니다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감사합니다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질문 있으신 분 계신가요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913" name="Google Shape;91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a2c4bae3a4_2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 smtClean="0"/>
              <a:t>피드백</a:t>
            </a:r>
            <a:r>
              <a:rPr lang="en-US" altLang="ko-KR" dirty="0" smtClean="0"/>
              <a:t>: </a:t>
            </a:r>
          </a:p>
          <a:p>
            <a:r>
              <a:rPr lang="ko-KR" altLang="en-US" dirty="0" smtClean="0"/>
              <a:t>두 심사위원 모두 일단 너무 </a:t>
            </a:r>
            <a:r>
              <a:rPr lang="ko-KR" altLang="en-US" dirty="0" err="1" smtClean="0"/>
              <a:t>잘봤다고</a:t>
            </a:r>
            <a:r>
              <a:rPr lang="ko-KR" altLang="en-US" dirty="0" smtClean="0"/>
              <a:t> 했음</a:t>
            </a:r>
            <a:r>
              <a:rPr lang="en-US" altLang="ko-KR" dirty="0" smtClean="0"/>
              <a:t>,,!! (</a:t>
            </a:r>
            <a:r>
              <a:rPr lang="ko-KR" altLang="en-US" dirty="0" smtClean="0"/>
              <a:t>대박</a:t>
            </a:r>
            <a:r>
              <a:rPr lang="en-US" altLang="ko-KR" dirty="0" smtClean="0"/>
              <a:t>+</a:t>
            </a:r>
            <a:r>
              <a:rPr lang="ko-KR" altLang="en-US" dirty="0" err="1" smtClean="0"/>
              <a:t>당황스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시스템 아키텍처 구성</a:t>
            </a:r>
            <a:r>
              <a:rPr lang="en-US" altLang="ko-KR" dirty="0" smtClean="0"/>
              <a:t>? </a:t>
            </a:r>
            <a:r>
              <a:rPr lang="ko-KR" altLang="en-US" dirty="0" smtClean="0"/>
              <a:t>잘했다고 함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저렇게 할 수 있는 경우가 많지 않다고 했음</a:t>
            </a:r>
          </a:p>
          <a:p>
            <a:r>
              <a:rPr lang="en-US" altLang="ko-KR" dirty="0" smtClean="0"/>
              <a:t>-</a:t>
            </a:r>
            <a:r>
              <a:rPr lang="ko-KR" altLang="en-US" dirty="0" err="1" smtClean="0"/>
              <a:t>반응형</a:t>
            </a:r>
            <a:r>
              <a:rPr lang="ko-KR" altLang="en-US" dirty="0" smtClean="0"/>
              <a:t> 웹으로 한 이유</a:t>
            </a:r>
            <a:r>
              <a:rPr lang="en-US" altLang="ko-KR" dirty="0" smtClean="0"/>
              <a:t>? </a:t>
            </a:r>
            <a:r>
              <a:rPr lang="ko-KR" altLang="en-US" dirty="0" smtClean="0"/>
              <a:t>모바일 기반 서비스이기 때문에 </a:t>
            </a:r>
            <a:r>
              <a:rPr lang="ko-KR" altLang="en-US" dirty="0" err="1" smtClean="0"/>
              <a:t>휴대성이</a:t>
            </a:r>
            <a:r>
              <a:rPr lang="ko-KR" altLang="en-US" dirty="0" smtClean="0"/>
              <a:t> 꼭 필요했음 </a:t>
            </a:r>
            <a:r>
              <a:rPr lang="en-US" altLang="ko-KR" dirty="0" smtClean="0"/>
              <a:t>+ react</a:t>
            </a:r>
            <a:r>
              <a:rPr lang="ko-KR" altLang="en-US" dirty="0" smtClean="0"/>
              <a:t>기반 </a:t>
            </a:r>
            <a:r>
              <a:rPr lang="ko-KR" altLang="en-US" dirty="0" err="1" smtClean="0"/>
              <a:t>어플</a:t>
            </a:r>
            <a:r>
              <a:rPr lang="ko-KR" altLang="en-US" dirty="0" smtClean="0"/>
              <a:t> 개발에 현실적 어려움</a:t>
            </a:r>
          </a:p>
          <a:p>
            <a:r>
              <a:rPr lang="en-US" altLang="ko-KR" dirty="0" smtClean="0"/>
              <a:t>-</a:t>
            </a:r>
            <a:r>
              <a:rPr lang="ko-KR" altLang="en-US" dirty="0" err="1" smtClean="0"/>
              <a:t>아쉬운점</a:t>
            </a:r>
            <a:r>
              <a:rPr lang="en-US" altLang="ko-KR" dirty="0" smtClean="0"/>
              <a:t>?(</a:t>
            </a:r>
            <a:r>
              <a:rPr lang="ko-KR" altLang="en-US" dirty="0" smtClean="0"/>
              <a:t>추가하면 </a:t>
            </a:r>
            <a:r>
              <a:rPr lang="ko-KR" altLang="en-US" dirty="0" err="1" smtClean="0"/>
              <a:t>좋을부분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1) ‘</a:t>
            </a:r>
            <a:r>
              <a:rPr lang="ko-KR" altLang="en-US" dirty="0" smtClean="0"/>
              <a:t>충동구매 방지’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피피티와</a:t>
            </a:r>
            <a:r>
              <a:rPr lang="ko-KR" altLang="en-US" dirty="0" smtClean="0"/>
              <a:t> 기능의 매치</a:t>
            </a:r>
          </a:p>
          <a:p>
            <a:r>
              <a:rPr lang="en-US" altLang="ko-KR" dirty="0" smtClean="0"/>
              <a:t>2) </a:t>
            </a:r>
            <a:r>
              <a:rPr lang="ko-KR" altLang="en-US" dirty="0" smtClean="0"/>
              <a:t>기존 상품의 데이터베이스를 추가활용하여 소비자가격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시세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비교매칭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현재 내가 합리적인 소비를 하고 </a:t>
            </a:r>
            <a:r>
              <a:rPr lang="ko-KR" altLang="en-US" dirty="0" err="1" smtClean="0"/>
              <a:t>있는것이</a:t>
            </a:r>
            <a:r>
              <a:rPr lang="ko-KR" altLang="en-US" dirty="0" smtClean="0"/>
              <a:t> 맞는지 확인할 수 있도록</a:t>
            </a:r>
            <a:r>
              <a:rPr lang="en-US" altLang="ko-KR" dirty="0" smtClean="0"/>
              <a:t>!</a:t>
            </a:r>
            <a:endParaRPr lang="ko-KR" altLang="en-US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886" name="Google Shape;886;ga2c4bae3a4_2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69457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2c4bae3a4_2_1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저희 서비스 </a:t>
            </a:r>
            <a:r>
              <a:rPr 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명은 </a:t>
            </a:r>
            <a:r>
              <a:rPr lang="ko-KR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Smart</a:t>
            </a:r>
            <a:r>
              <a:rPr 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Kart로</a:t>
            </a:r>
            <a:r>
              <a:rPr 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똑똑한 K- 장바구니를 의미합니다. </a:t>
            </a:r>
            <a:endParaRPr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 dirty="0" smtClean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OCR 기반</a:t>
            </a:r>
            <a:r>
              <a:rPr lang="ko-KR" altLang="en-US" sz="1100" b="0" i="0" u="none" strike="noStrike" cap="none" dirty="0" smtClean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의</a:t>
            </a:r>
            <a:r>
              <a:rPr lang="ko-KR" sz="1100" b="0" i="0" u="none" strike="noStrike" cap="none" dirty="0" smtClean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</a:t>
            </a:r>
            <a:r>
              <a:rPr lang="ko-KR" sz="1100" b="0" i="0" u="none" strike="noStrike" cap="none" dirty="0" err="1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계산형</a:t>
            </a:r>
            <a:r>
              <a:rPr lang="ko-KR" sz="11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장바구니 </a:t>
            </a:r>
            <a:r>
              <a:rPr lang="ko-KR" sz="1100" b="0" i="0" u="none" strike="noStrike" cap="none" dirty="0" smtClean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서비스</a:t>
            </a:r>
            <a:r>
              <a:rPr lang="ko-KR" altLang="en-US" sz="1100" b="0" i="0" u="none" strike="noStrike" cap="none" dirty="0" smtClean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로 요약할 수 있습니다</a:t>
            </a:r>
            <a:r>
              <a:rPr lang="en-US" altLang="ko-KR" sz="1100" b="0" i="0" u="none" strike="noStrike" cap="none" dirty="0" smtClean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.</a:t>
            </a:r>
            <a:r>
              <a:rPr lang="ko-KR" sz="1100" b="0" i="0" u="none" strike="noStrike" cap="none" dirty="0" smtClean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</a:t>
            </a:r>
            <a:r>
              <a:rPr lang="ko-KR" sz="11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본 프로젝트는 3개월간 진행되었습니다. </a:t>
            </a:r>
            <a:endParaRPr sz="1100" b="0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20" name="Google Shape;120;ga2c4bae3a4_2_1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 </a:t>
            </a:r>
            <a:r>
              <a:rPr 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기획 </a:t>
            </a:r>
            <a:r>
              <a:rPr 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의도는 크게 세가지입니다. </a:t>
            </a:r>
            <a:endParaRPr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2cd043be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첫번째는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기존의 마트 장보기 관련 기능의 개인화입니다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즉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기존에는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대시카트나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QR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코드 등의 기능을 회사별로 각기 다르게 개발해야만 했습니다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하지만 저희 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Smart</a:t>
            </a:r>
            <a:r>
              <a:rPr lang="en-US" altLang="ko-KR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K-art </a:t>
            </a:r>
            <a:r>
              <a:rPr lang="ko-KR" altLang="en-US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서비스는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개인 휴대폰으로 어디서든 제약없이 사용이 가능하다는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차별점이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있습니다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176" name="Google Shape;176;ga2cd043be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두번째 기획의도는 쇼핑현장에서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충동구매로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인한 과소비 방지입니다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00" name="Google Shape;2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세번째는 개인의 장보기 습관을 시각화하여 확인할 수 있다는 점입니다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이를 통해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사용자의 소비 패턴 분석이 가능할 것입니다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20" name="Google Shape;2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2cd043b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저희는 서비스의 가상 사용자로서 그들의 생각이나 필요성을 예측하기 위해 페르소나를 설정했습니다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28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살의 </a:t>
            </a:r>
            <a:r>
              <a:rPr lang="ko-KR" altLang="en-US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김지혜씨는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1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인 가구의 회사원입니다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 2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주에 한번 식료품 구매를 위해 대형마트를 방문하며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 </a:t>
            </a: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평소 휴대폰 하나만 소지하고 활동합니다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지혜씨는 마트 장보기 전 예산과 실제 장본 금액 간 차이와 충동구매를 줄여 생활비를 절약하고</a:t>
            </a:r>
            <a:r>
              <a:rPr lang="en-US" altLang="ko-KR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,</a:t>
            </a:r>
            <a:r>
              <a:rPr lang="en-US" altLang="ko-KR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</a:t>
            </a:r>
            <a:r>
              <a:rPr lang="ko-KR" altLang="en-US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개인 휴대폰 외 기타 도구없이 </a:t>
            </a:r>
            <a:r>
              <a:rPr lang="ko-KR" altLang="en-US" baseline="0" dirty="0" err="1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이용가능한</a:t>
            </a:r>
            <a:r>
              <a:rPr lang="ko-KR" altLang="en-US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 환경을 선호합니다</a:t>
            </a:r>
            <a:r>
              <a:rPr lang="en-US" altLang="ko-KR" baseline="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.</a:t>
            </a:r>
            <a:endParaRPr dirty="0"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44" name="Google Shape;244;ga2cd043b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13" name="Google Shape;13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14" name="Google Shape;14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4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7" name="Google Shape;77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8" name="Google Shape;78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9" name="Google Shape;79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4" name="Google Shape;24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5" name="Google Shape;25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6" name="Google Shape;26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3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1" name="Google Shape;31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2" name="Google Shape;3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6" name="Google Shape;36;p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7" name="Google Shape;37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8" name="Google Shape;38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9" name="Google Shape;39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3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43" name="Google Shape;43;p3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4" name="Google Shape;44;p3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45" name="Google Shape;45;p3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6" name="Google Shape;46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47" name="Google Shape;47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48" name="Google Shape;48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2" name="Google Shape;52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3" name="Google Shape;53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 dirty="0"/>
          </a:p>
        </p:txBody>
      </p:sp>
      <p:sp>
        <p:nvSpPr>
          <p:cNvPr id="57" name="Google Shape;57;p3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58" name="Google Shape;58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9" name="Google Shape;59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0" name="Google Shape;60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3" name="Google Shape;63;p4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4" name="Google Shape;64;p4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65" name="Google Shape;6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6" name="Google Shape;6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67" name="Google Shape;6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0" name="Google Shape;70;p4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1" name="Google Shape;71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2" name="Google Shape;72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3" name="Google Shape;73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dirty="0"/>
          </a:p>
        </p:txBody>
      </p:sp>
      <p:sp>
        <p:nvSpPr>
          <p:cNvPr id="9" name="Google Shape;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dirty="0"/>
          </a:p>
        </p:txBody>
      </p:sp>
      <p:sp>
        <p:nvSpPr>
          <p:cNvPr id="10" name="Google Shape;1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12롯데마트드림Light" panose="02020603020101020101" pitchFamily="18" charset="-127"/>
          <a:ea typeface="12롯데마트드림Light" panose="02020603020101020101" pitchFamily="18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12롯데마트드림Light" panose="02020603020101020101" pitchFamily="18" charset="-127"/>
          <a:ea typeface="12롯데마트드림Light" panose="02020603020101020101" pitchFamily="18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jp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jp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l="2774" r="2849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86176" y="6393975"/>
            <a:ext cx="637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FFFFFF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이미지분석기반의 인공지능 플랫폼 개발자 양성과정</a:t>
            </a:r>
            <a:endParaRPr sz="1800" b="0" i="0" u="none" strike="noStrike" cap="none" dirty="0">
              <a:solidFill>
                <a:srgbClr val="FFFFFF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2742802" y="2028825"/>
            <a:ext cx="737715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FFFFFF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OCR </a:t>
            </a:r>
            <a:r>
              <a:rPr lang="ko-KR" sz="2400" b="0" i="0" u="none" strike="noStrike" cap="none" dirty="0" err="1">
                <a:solidFill>
                  <a:srgbClr val="FFFFFF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pytesseract를</a:t>
            </a:r>
            <a:r>
              <a:rPr lang="ko-KR" sz="2400" b="0" i="0" u="none" strike="noStrike" cap="none" dirty="0">
                <a:solidFill>
                  <a:srgbClr val="FFFFFF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활용한 똑똑한 쇼핑 도움 서비스</a:t>
            </a:r>
            <a:endParaRPr sz="2400" b="0" i="0" u="none" strike="noStrike" cap="none" dirty="0">
              <a:solidFill>
                <a:srgbClr val="FFFFFF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2426677" y="528650"/>
            <a:ext cx="7005473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ko-KR" sz="9600" b="0" i="1" u="none" strike="noStrike" cap="none" dirty="0" err="1">
                <a:solidFill>
                  <a:srgbClr val="FFFFFF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  <a:sym typeface="Arial"/>
              </a:rPr>
              <a:t>Smart</a:t>
            </a:r>
            <a:r>
              <a:rPr lang="ko-KR" sz="9600" b="0" i="1" u="none" strike="noStrike" cap="none" dirty="0">
                <a:solidFill>
                  <a:srgbClr val="FFFFFF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  <a:sym typeface="Arial"/>
              </a:rPr>
              <a:t> K-</a:t>
            </a:r>
            <a:r>
              <a:rPr lang="ko-KR" sz="9600" b="0" i="1" u="none" strike="noStrike" cap="none" dirty="0" err="1">
                <a:solidFill>
                  <a:srgbClr val="FFFFFF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  <a:sym typeface="Arial"/>
              </a:rPr>
              <a:t>art</a:t>
            </a:r>
            <a:endParaRPr sz="9600" b="0" i="1" u="none" strike="noStrike" cap="none" dirty="0">
              <a:solidFill>
                <a:srgbClr val="FFFFFF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  <a:sym typeface="Arial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10515600" y="5043500"/>
            <a:ext cx="1443000" cy="15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rgbClr val="FFFFFF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&lt;</a:t>
            </a:r>
            <a:r>
              <a:rPr lang="ko-KR" sz="2000" b="0" i="0" u="none" strike="noStrike" cap="none" dirty="0" err="1">
                <a:solidFill>
                  <a:srgbClr val="FFFFFF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옥장판</a:t>
            </a:r>
            <a:r>
              <a:rPr lang="ko-KR" sz="2000" b="0" i="0" u="none" strike="noStrike" cap="none" dirty="0">
                <a:solidFill>
                  <a:srgbClr val="FFFFFF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&gt;</a:t>
            </a:r>
            <a:endParaRPr sz="2000" b="0" i="0" u="none" strike="noStrike" cap="none" dirty="0">
              <a:solidFill>
                <a:srgbClr val="FFFFFF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rgbClr val="FFFFFF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rgbClr val="FFFFFF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박지영</a:t>
            </a:r>
            <a:endParaRPr sz="2000" b="0" i="0" u="none" strike="noStrike" cap="none" dirty="0">
              <a:solidFill>
                <a:srgbClr val="FFFFFF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 err="1">
                <a:solidFill>
                  <a:srgbClr val="FFFFFF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성채원</a:t>
            </a:r>
            <a:endParaRPr sz="2000" b="0" i="0" u="none" strike="noStrike" cap="none" dirty="0">
              <a:solidFill>
                <a:srgbClr val="FFFFFF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 err="1">
                <a:solidFill>
                  <a:srgbClr val="FFFFFF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정성윤</a:t>
            </a:r>
            <a:endParaRPr sz="2000" b="0" i="0" u="none" strike="noStrike" cap="none" dirty="0">
              <a:solidFill>
                <a:srgbClr val="FFFFFF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2cd043bef_0_38"/>
          <p:cNvSpPr/>
          <p:nvPr/>
        </p:nvSpPr>
        <p:spPr>
          <a:xfrm>
            <a:off x="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71" name="Google Shape;271;ga2cd043bef_0_38"/>
          <p:cNvSpPr/>
          <p:nvPr/>
        </p:nvSpPr>
        <p:spPr>
          <a:xfrm>
            <a:off x="2438400" y="-2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72" name="Google Shape;272;ga2cd043bef_0_38"/>
          <p:cNvSpPr/>
          <p:nvPr/>
        </p:nvSpPr>
        <p:spPr>
          <a:xfrm>
            <a:off x="4876800" y="-2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73" name="Google Shape;273;ga2cd043bef_0_38"/>
          <p:cNvSpPr/>
          <p:nvPr/>
        </p:nvSpPr>
        <p:spPr>
          <a:xfrm>
            <a:off x="73152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74" name="Google Shape;274;ga2cd043bef_0_38"/>
          <p:cNvSpPr/>
          <p:nvPr/>
        </p:nvSpPr>
        <p:spPr>
          <a:xfrm>
            <a:off x="97536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75" name="Google Shape;275;ga2cd043bef_0_38"/>
          <p:cNvSpPr txBox="1"/>
          <p:nvPr/>
        </p:nvSpPr>
        <p:spPr>
          <a:xfrm>
            <a:off x="160421" y="304800"/>
            <a:ext cx="901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Part</a:t>
            </a:r>
            <a:r>
              <a:rPr lang="ko-KR" sz="1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1,</a:t>
            </a:r>
            <a:endParaRPr sz="16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76" name="Google Shape;276;ga2cd043bef_0_38"/>
          <p:cNvSpPr txBox="1"/>
          <p:nvPr/>
        </p:nvSpPr>
        <p:spPr>
          <a:xfrm>
            <a:off x="1061624" y="320200"/>
            <a:ext cx="4350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ko-KR" sz="3600" b="0" i="0" u="none" strike="noStrike" cap="none" dirty="0" smtClean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4. </a:t>
            </a:r>
            <a:r>
              <a:rPr lang="ko-KR" sz="3600" b="0" i="0" u="none" strike="noStrike" cap="none" dirty="0" smtClean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서비스 </a:t>
            </a:r>
            <a:r>
              <a:rPr lang="ko-KR" sz="3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시나리오</a:t>
            </a:r>
            <a:endParaRPr sz="14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cxnSp>
        <p:nvCxnSpPr>
          <p:cNvPr id="277" name="Google Shape;277;ga2cd043bef_0_38"/>
          <p:cNvCxnSpPr/>
          <p:nvPr/>
        </p:nvCxnSpPr>
        <p:spPr>
          <a:xfrm>
            <a:off x="1061630" y="1097280"/>
            <a:ext cx="1113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78" name="Google Shape;278;ga2cd043bef_0_38"/>
          <p:cNvGraphicFramePr/>
          <p:nvPr>
            <p:extLst>
              <p:ext uri="{D42A27DB-BD31-4B8C-83A1-F6EECF244321}">
                <p14:modId xmlns:p14="http://schemas.microsoft.com/office/powerpoint/2010/main" val="4194834448"/>
              </p:ext>
            </p:extLst>
          </p:nvPr>
        </p:nvGraphicFramePr>
        <p:xfrm>
          <a:off x="906161" y="1381182"/>
          <a:ext cx="10306625" cy="5193475"/>
        </p:xfrm>
        <a:graphic>
          <a:graphicData uri="http://schemas.openxmlformats.org/drawingml/2006/table">
            <a:tbl>
              <a:tblPr>
                <a:noFill/>
                <a:tableStyleId>{C3947A3D-E46E-40E6-ABA4-CB204FCAEDA6}</a:tableStyleId>
              </a:tblPr>
              <a:tblGrid>
                <a:gridCol w="109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10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1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chemeClr val="lt1"/>
                          </a:solidFill>
                        </a:rPr>
                        <a:t>1</a:t>
                      </a:r>
                      <a:endParaRPr sz="1800" b="1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0" i="0" u="none" strike="noStrike" cap="none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사용자가 평소 필요하다고 생각한 제품을 </a:t>
                      </a:r>
                      <a:r>
                        <a:rPr lang="en-US" altLang="ko-KR" sz="1800" b="0" i="0" u="none" strike="noStrike" cap="none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SMART K-ART </a:t>
                      </a:r>
                      <a:r>
                        <a:rPr lang="ko-KR" altLang="en-US" sz="1800" b="0" i="0" u="none" strike="noStrike" cap="none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앱의 쇼핑 목록에 작성</a:t>
                      </a: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842261"/>
                  </a:ext>
                </a:extLst>
              </a:tr>
              <a:tr h="741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>
                          <a:solidFill>
                            <a:schemeClr val="lt1"/>
                          </a:solidFill>
                        </a:rPr>
                        <a:t>2</a:t>
                      </a:r>
                      <a:endParaRPr sz="18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식료품 구매를 위해 </a:t>
                      </a:r>
                      <a:r>
                        <a:rPr lang="ko-KR" sz="18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집근처</a:t>
                      </a:r>
                      <a:r>
                        <a:rPr lang="ko-KR" sz="18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 대형마트 방문</a:t>
                      </a:r>
                      <a:endParaRPr sz="1800" b="0" i="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1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chemeClr val="lt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3</a:t>
                      </a:r>
                      <a:endParaRPr sz="1800" b="1" u="none" strike="noStrike" cap="none" dirty="0">
                        <a:solidFill>
                          <a:schemeClr val="lt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u="none" strike="noStrike" cap="none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마트에서 </a:t>
                      </a:r>
                      <a:r>
                        <a:rPr lang="en-US" altLang="ko-KR" sz="1800" u="none" strike="noStrike" cap="none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SMART K-ART </a:t>
                      </a:r>
                      <a:r>
                        <a:rPr lang="ko-KR" altLang="en-US" sz="1800" u="none" strike="noStrike" cap="none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앱의 </a:t>
                      </a:r>
                      <a:r>
                        <a:rPr lang="en-US" altLang="ko-KR" sz="1800" u="none" strike="noStrike" cap="none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‘</a:t>
                      </a:r>
                      <a:r>
                        <a:rPr lang="ko-KR" altLang="en-US" sz="1800" u="none" strike="noStrike" cap="none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카메라</a:t>
                      </a:r>
                      <a:r>
                        <a:rPr lang="en-US" altLang="ko-KR" sz="1800" u="none" strike="noStrike" cap="none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'</a:t>
                      </a:r>
                      <a:r>
                        <a:rPr lang="ko-KR" altLang="en-US" sz="1800" u="none" strike="noStrike" cap="none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를 클릭</a:t>
                      </a:r>
                      <a:endParaRPr sz="18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428391"/>
                  </a:ext>
                </a:extLst>
              </a:tr>
              <a:tr h="741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 dirty="0" smtClean="0">
                          <a:solidFill>
                            <a:schemeClr val="lt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4</a:t>
                      </a:r>
                      <a:endParaRPr sz="1800" b="1" i="0" u="none" strike="noStrike" cap="none" dirty="0">
                        <a:solidFill>
                          <a:schemeClr val="lt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0" i="0" u="none" strike="noStrike" cap="none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제품의 가격표를 찍고</a:t>
                      </a:r>
                      <a:r>
                        <a:rPr lang="en-US" altLang="ko-KR" sz="1800" b="0" i="0" u="none" strike="noStrike" cap="none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b="0" i="0" u="none" strike="noStrike" cap="none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해당 이미지를 </a:t>
                      </a:r>
                      <a:r>
                        <a:rPr lang="en-US" altLang="ko-KR" sz="1800" b="0" i="0" u="none" strike="noStrike" cap="none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OCR </a:t>
                      </a:r>
                      <a:r>
                        <a:rPr lang="ko-KR" altLang="en-US" sz="1800" b="0" i="0" u="none" strike="noStrike" cap="none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인식을 통해 제품명</a:t>
                      </a:r>
                      <a:r>
                        <a:rPr lang="en-US" altLang="ko-KR" sz="1800" b="0" i="0" u="none" strike="noStrike" cap="none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b="0" i="0" u="none" strike="noStrike" cap="none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가격 추출</a:t>
                      </a:r>
                      <a:r>
                        <a:rPr lang="en-US" altLang="ko-KR" sz="1800" b="0" i="0" u="none" strike="noStrike" cap="none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800" b="0" i="0" u="none" strike="noStrike" cap="none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반복 동작</a:t>
                      </a:r>
                      <a:r>
                        <a:rPr lang="en-US" altLang="ko-KR" sz="1800" b="0" i="0" u="none" strike="noStrike" cap="none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)</a:t>
                      </a:r>
                      <a:endParaRPr sz="1800" b="0" i="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24260"/>
                  </a:ext>
                </a:extLst>
              </a:tr>
              <a:tr h="741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b="1" u="none" strike="noStrike" cap="none" dirty="0">
                          <a:solidFill>
                            <a:schemeClr val="lt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5</a:t>
                      </a:r>
                      <a:endParaRPr sz="1800" b="1" i="0" u="none" strike="noStrike" cap="none" dirty="0">
                        <a:solidFill>
                          <a:schemeClr val="lt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장바구니 목록에 추가된 제품 상세보기에서 수정 및 삭제 </a:t>
                      </a:r>
                      <a:endParaRPr sz="1800" b="0" i="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1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chemeClr val="lt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6</a:t>
                      </a:r>
                      <a:endParaRPr sz="1800" b="1" u="none" strike="noStrike" cap="none" dirty="0">
                        <a:solidFill>
                          <a:schemeClr val="lt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u="none" strike="noStrike" cap="none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구매예정 목록과 장바구니 목록을 한눈에 보고</a:t>
                      </a:r>
                      <a:r>
                        <a:rPr lang="en-US" altLang="ko-KR" sz="1800" u="none" strike="noStrike" cap="none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, </a:t>
                      </a:r>
                      <a:r>
                        <a:rPr lang="ko-KR" altLang="en-US" sz="1800" u="none" strike="noStrike" cap="none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예산과 실제 구매금액 비교를 통한</a:t>
                      </a:r>
                      <a:endParaRPr lang="en-US" altLang="ko-KR" sz="1800" u="none" strike="noStrike" cap="none" dirty="0" smtClean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u="none" strike="noStrike" cap="none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충동구매 및 과소비 방지</a:t>
                      </a:r>
                      <a:endParaRPr sz="18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767010"/>
                  </a:ext>
                </a:extLst>
              </a:tr>
              <a:tr h="741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 smtClean="0">
                          <a:solidFill>
                            <a:schemeClr val="lt1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7</a:t>
                      </a:r>
                      <a:endParaRPr sz="1800" b="1" u="none" strike="noStrike" cap="none" dirty="0">
                        <a:solidFill>
                          <a:schemeClr val="lt1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u="none" strike="noStrike" cap="none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쇼핑 완료한 해당 목록은 지난 쇼핑목록으로 이동 후</a:t>
                      </a:r>
                      <a:r>
                        <a:rPr lang="en-US" altLang="ko-KR" sz="1800" u="none" strike="noStrike" cap="none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, </a:t>
                      </a:r>
                      <a:r>
                        <a:rPr lang="ko-KR" altLang="en-US" sz="1800" u="none" strike="noStrike" cap="none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이전의 구매 목록 확인을 통해</a:t>
                      </a:r>
                      <a:endParaRPr lang="en-US" altLang="ko-KR" sz="1800" u="none" strike="noStrike" cap="none" dirty="0" smtClean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u="none" strike="noStrike" cap="none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중복 구매 방지 및 구매 패턴 확인</a:t>
                      </a:r>
                      <a:endParaRPr sz="18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00530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2c4bae3a4_2_903"/>
          <p:cNvSpPr/>
          <p:nvPr/>
        </p:nvSpPr>
        <p:spPr>
          <a:xfrm>
            <a:off x="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84" name="Google Shape;284;ga2c4bae3a4_2_903"/>
          <p:cNvSpPr/>
          <p:nvPr/>
        </p:nvSpPr>
        <p:spPr>
          <a:xfrm>
            <a:off x="2438400" y="-2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85" name="Google Shape;285;ga2c4bae3a4_2_903"/>
          <p:cNvSpPr/>
          <p:nvPr/>
        </p:nvSpPr>
        <p:spPr>
          <a:xfrm>
            <a:off x="4876800" y="-2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86" name="Google Shape;286;ga2c4bae3a4_2_903"/>
          <p:cNvSpPr/>
          <p:nvPr/>
        </p:nvSpPr>
        <p:spPr>
          <a:xfrm>
            <a:off x="73152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87" name="Google Shape;287;ga2c4bae3a4_2_903"/>
          <p:cNvSpPr/>
          <p:nvPr/>
        </p:nvSpPr>
        <p:spPr>
          <a:xfrm>
            <a:off x="97536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88" name="Google Shape;288;ga2c4bae3a4_2_903"/>
          <p:cNvSpPr txBox="1"/>
          <p:nvPr/>
        </p:nvSpPr>
        <p:spPr>
          <a:xfrm>
            <a:off x="160421" y="304800"/>
            <a:ext cx="901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Part</a:t>
            </a:r>
            <a:r>
              <a:rPr lang="ko-KR" sz="1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1,</a:t>
            </a:r>
            <a:endParaRPr sz="16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89" name="Google Shape;289;ga2c4bae3a4_2_903"/>
          <p:cNvSpPr txBox="1"/>
          <p:nvPr/>
        </p:nvSpPr>
        <p:spPr>
          <a:xfrm>
            <a:off x="1061630" y="320188"/>
            <a:ext cx="3664832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ko-KR" sz="3600" b="0" i="0" u="none" strike="noStrike" cap="none" dirty="0" smtClean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5. </a:t>
            </a:r>
            <a:r>
              <a:rPr lang="ko-KR" sz="3600" b="0" i="0" u="none" strike="noStrike" cap="none" dirty="0" smtClean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서비스 </a:t>
            </a:r>
            <a:r>
              <a:rPr lang="ko-KR" sz="3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흐름도</a:t>
            </a:r>
            <a:endParaRPr sz="36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cxnSp>
        <p:nvCxnSpPr>
          <p:cNvPr id="290" name="Google Shape;290;ga2c4bae3a4_2_903"/>
          <p:cNvCxnSpPr/>
          <p:nvPr/>
        </p:nvCxnSpPr>
        <p:spPr>
          <a:xfrm>
            <a:off x="1061630" y="1097280"/>
            <a:ext cx="1113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91" name="Google Shape;291;ga2c4bae3a4_2_903"/>
          <p:cNvGrpSpPr/>
          <p:nvPr/>
        </p:nvGrpSpPr>
        <p:grpSpPr>
          <a:xfrm>
            <a:off x="1256145" y="1228173"/>
            <a:ext cx="9566623" cy="5088264"/>
            <a:chOff x="547195" y="1145550"/>
            <a:chExt cx="9566623" cy="5088264"/>
          </a:xfrm>
        </p:grpSpPr>
        <p:grpSp>
          <p:nvGrpSpPr>
            <p:cNvPr id="292" name="Google Shape;292;ga2c4bae3a4_2_903"/>
            <p:cNvGrpSpPr/>
            <p:nvPr/>
          </p:nvGrpSpPr>
          <p:grpSpPr>
            <a:xfrm>
              <a:off x="2364512" y="1145550"/>
              <a:ext cx="7749306" cy="4610959"/>
              <a:chOff x="2364512" y="1145550"/>
              <a:chExt cx="7749306" cy="4610959"/>
            </a:xfrm>
          </p:grpSpPr>
          <p:sp>
            <p:nvSpPr>
              <p:cNvPr id="293" name="Google Shape;293;ga2c4bae3a4_2_903"/>
              <p:cNvSpPr txBox="1"/>
              <p:nvPr/>
            </p:nvSpPr>
            <p:spPr>
              <a:xfrm>
                <a:off x="7480303" y="1145550"/>
                <a:ext cx="1210500" cy="369300"/>
              </a:xfrm>
              <a:prstGeom prst="rect">
                <a:avLst/>
              </a:prstGeom>
              <a:solidFill>
                <a:srgbClr val="B7E7DA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0" i="0" u="none" strike="noStrike" cap="none" dirty="0">
                    <a:solidFill>
                      <a:schemeClr val="dk1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sym typeface="Arial"/>
                  </a:rPr>
                  <a:t>확장기능</a:t>
                </a:r>
                <a:endParaRPr sz="1800" b="0" i="0" u="none" strike="noStrike" cap="none" dirty="0">
                  <a:solidFill>
                    <a:schemeClr val="dk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</p:txBody>
          </p:sp>
          <p:grpSp>
            <p:nvGrpSpPr>
              <p:cNvPr id="294" name="Google Shape;294;ga2c4bae3a4_2_903"/>
              <p:cNvGrpSpPr/>
              <p:nvPr/>
            </p:nvGrpSpPr>
            <p:grpSpPr>
              <a:xfrm>
                <a:off x="5224055" y="1758297"/>
                <a:ext cx="1653000" cy="813300"/>
                <a:chOff x="2743200" y="2156312"/>
                <a:chExt cx="1653000" cy="813300"/>
              </a:xfrm>
            </p:grpSpPr>
            <p:sp>
              <p:nvSpPr>
                <p:cNvPr id="295" name="Google Shape;295;ga2c4bae3a4_2_903"/>
                <p:cNvSpPr/>
                <p:nvPr/>
              </p:nvSpPr>
              <p:spPr>
                <a:xfrm>
                  <a:off x="2743200" y="2156312"/>
                  <a:ext cx="1653000" cy="813300"/>
                </a:xfrm>
                <a:prstGeom prst="diamond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rgbClr val="388F7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sym typeface="Arial"/>
                  </a:endParaRPr>
                </a:p>
              </p:txBody>
            </p:sp>
            <p:sp>
              <p:nvSpPr>
                <p:cNvPr id="296" name="Google Shape;296;ga2c4bae3a4_2_903"/>
                <p:cNvSpPr txBox="1"/>
                <p:nvPr/>
              </p:nvSpPr>
              <p:spPr>
                <a:xfrm>
                  <a:off x="2917894" y="2378291"/>
                  <a:ext cx="13035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lang="ko-KR" sz="1800" b="0" i="0" u="none" strike="noStrike" cap="none" dirty="0">
                      <a:solidFill>
                        <a:schemeClr val="dk1"/>
                      </a:solidFill>
                      <a:latin typeface="12롯데마트드림Light" panose="02020603020101020101" pitchFamily="18" charset="-127"/>
                      <a:ea typeface="12롯데마트드림Light" panose="02020603020101020101" pitchFamily="18" charset="-127"/>
                      <a:sym typeface="Arial"/>
                    </a:rPr>
                    <a:t>회원 여부</a:t>
                  </a:r>
                  <a:endParaRPr sz="1800" b="0" i="0" u="none" strike="noStrike" cap="none" dirty="0">
                    <a:solidFill>
                      <a:schemeClr val="dk1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sym typeface="Arial"/>
                  </a:endParaRPr>
                </a:p>
              </p:txBody>
            </p:sp>
          </p:grpSp>
          <p:cxnSp>
            <p:nvCxnSpPr>
              <p:cNvPr id="297" name="Google Shape;297;ga2c4bae3a4_2_903"/>
              <p:cNvCxnSpPr/>
              <p:nvPr/>
            </p:nvCxnSpPr>
            <p:spPr>
              <a:xfrm>
                <a:off x="6059325" y="2749631"/>
                <a:ext cx="0" cy="887978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298" name="Google Shape;298;ga2c4bae3a4_2_903"/>
              <p:cNvSpPr txBox="1"/>
              <p:nvPr/>
            </p:nvSpPr>
            <p:spPr>
              <a:xfrm>
                <a:off x="6115454" y="2954349"/>
                <a:ext cx="7209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0" i="0" u="none" strike="noStrike" cap="none" dirty="0">
                    <a:solidFill>
                      <a:schemeClr val="dk1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sym typeface="Arial"/>
                  </a:rPr>
                  <a:t>회원</a:t>
                </a:r>
                <a:endParaRPr sz="1800" b="0" i="0" u="none" strike="noStrike" cap="none" dirty="0">
                  <a:solidFill>
                    <a:schemeClr val="dk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</p:txBody>
          </p:sp>
          <p:sp>
            <p:nvSpPr>
              <p:cNvPr id="299" name="Google Shape;299;ga2c4bae3a4_2_903"/>
              <p:cNvSpPr txBox="1"/>
              <p:nvPr/>
            </p:nvSpPr>
            <p:spPr>
              <a:xfrm>
                <a:off x="2364512" y="1990663"/>
                <a:ext cx="1653000" cy="3693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0" i="0" u="none" strike="noStrike" cap="none" dirty="0">
                    <a:solidFill>
                      <a:schemeClr val="dk1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sym typeface="Arial"/>
                  </a:rPr>
                  <a:t>로그인</a:t>
                </a:r>
                <a:endParaRPr sz="1800" b="0" i="0" u="none" strike="noStrike" cap="none" dirty="0">
                  <a:solidFill>
                    <a:schemeClr val="dk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</p:txBody>
          </p:sp>
          <p:cxnSp>
            <p:nvCxnSpPr>
              <p:cNvPr id="300" name="Google Shape;300;ga2c4bae3a4_2_903"/>
              <p:cNvCxnSpPr/>
              <p:nvPr/>
            </p:nvCxnSpPr>
            <p:spPr>
              <a:xfrm>
                <a:off x="4213986" y="2164942"/>
                <a:ext cx="901200" cy="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accent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01" name="Google Shape;301;ga2c4bae3a4_2_903"/>
              <p:cNvCxnSpPr/>
              <p:nvPr/>
            </p:nvCxnSpPr>
            <p:spPr>
              <a:xfrm flipH="1">
                <a:off x="3943138" y="2632034"/>
                <a:ext cx="1443000" cy="98700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accent2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sp>
            <p:nvSpPr>
              <p:cNvPr id="302" name="Google Shape;302;ga2c4bae3a4_2_903"/>
              <p:cNvSpPr txBox="1"/>
              <p:nvPr/>
            </p:nvSpPr>
            <p:spPr>
              <a:xfrm>
                <a:off x="3925234" y="2719838"/>
                <a:ext cx="1210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0" i="0" u="none" strike="noStrike" cap="none" dirty="0">
                    <a:solidFill>
                      <a:schemeClr val="dk1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sym typeface="Arial"/>
                  </a:rPr>
                  <a:t>비회원</a:t>
                </a:r>
                <a:endParaRPr sz="1800" b="0" i="0" u="none" strike="noStrike" cap="none" dirty="0">
                  <a:solidFill>
                    <a:schemeClr val="dk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</p:txBody>
          </p:sp>
          <p:sp>
            <p:nvSpPr>
              <p:cNvPr id="303" name="Google Shape;303;ga2c4bae3a4_2_903"/>
              <p:cNvSpPr txBox="1"/>
              <p:nvPr/>
            </p:nvSpPr>
            <p:spPr>
              <a:xfrm>
                <a:off x="2364512" y="3901345"/>
                <a:ext cx="1653000" cy="369300"/>
              </a:xfrm>
              <a:prstGeom prst="rect">
                <a:avLst/>
              </a:pr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0" i="0" u="none" strike="noStrike" cap="none" dirty="0">
                    <a:solidFill>
                      <a:schemeClr val="dk1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sym typeface="Arial"/>
                  </a:rPr>
                  <a:t>회원 가입</a:t>
                </a:r>
                <a:endParaRPr sz="1800" b="0" i="0" u="none" strike="noStrike" cap="none" dirty="0">
                  <a:solidFill>
                    <a:schemeClr val="dk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</p:txBody>
          </p:sp>
          <p:sp>
            <p:nvSpPr>
              <p:cNvPr id="304" name="Google Shape;304;ga2c4bae3a4_2_903"/>
              <p:cNvSpPr txBox="1"/>
              <p:nvPr/>
            </p:nvSpPr>
            <p:spPr>
              <a:xfrm>
                <a:off x="7986364" y="1995610"/>
                <a:ext cx="1653000" cy="3693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0" i="0" u="none" strike="noStrike" cap="none" dirty="0">
                    <a:solidFill>
                      <a:schemeClr val="dk1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sym typeface="Arial"/>
                  </a:rPr>
                  <a:t>분석 엔진</a:t>
                </a:r>
                <a:endParaRPr sz="1800" b="0" i="0" u="none" strike="noStrike" cap="none" dirty="0">
                  <a:solidFill>
                    <a:schemeClr val="dk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</p:txBody>
          </p:sp>
          <p:cxnSp>
            <p:nvCxnSpPr>
              <p:cNvPr id="305" name="Google Shape;305;ga2c4bae3a4_2_903"/>
              <p:cNvCxnSpPr/>
              <p:nvPr/>
            </p:nvCxnSpPr>
            <p:spPr>
              <a:xfrm rot="10800000">
                <a:off x="7010970" y="2164942"/>
                <a:ext cx="864680" cy="0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accent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cxnSp>
            <p:nvCxnSpPr>
              <p:cNvPr id="306" name="Google Shape;306;ga2c4bae3a4_2_903"/>
              <p:cNvCxnSpPr/>
              <p:nvPr/>
            </p:nvCxnSpPr>
            <p:spPr>
              <a:xfrm>
                <a:off x="8812864" y="2491854"/>
                <a:ext cx="0" cy="1036437"/>
              </a:xfrm>
              <a:prstGeom prst="straightConnector1">
                <a:avLst/>
              </a:prstGeom>
              <a:noFill/>
              <a:ln w="57150" cap="flat" cmpd="sng">
                <a:solidFill>
                  <a:schemeClr val="accent5"/>
                </a:solidFill>
                <a:prstDash val="solid"/>
                <a:miter lim="800000"/>
                <a:headEnd type="none" w="sm" len="sm"/>
                <a:tailEnd type="triangle" w="med" len="med"/>
              </a:ln>
            </p:spPr>
          </p:cxnSp>
          <p:grpSp>
            <p:nvGrpSpPr>
              <p:cNvPr id="307" name="Google Shape;307;ga2c4bae3a4_2_903"/>
              <p:cNvGrpSpPr/>
              <p:nvPr/>
            </p:nvGrpSpPr>
            <p:grpSpPr>
              <a:xfrm>
                <a:off x="8063554" y="3687333"/>
                <a:ext cx="1545300" cy="791400"/>
                <a:chOff x="7692853" y="3232509"/>
                <a:chExt cx="1545300" cy="791400"/>
              </a:xfrm>
            </p:grpSpPr>
            <p:sp>
              <p:nvSpPr>
                <p:cNvPr id="308" name="Google Shape;308;ga2c4bae3a4_2_903"/>
                <p:cNvSpPr/>
                <p:nvPr/>
              </p:nvSpPr>
              <p:spPr>
                <a:xfrm>
                  <a:off x="7692853" y="3232509"/>
                  <a:ext cx="1545300" cy="7914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rgbClr val="388F78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 dirty="0">
                    <a:solidFill>
                      <a:schemeClr val="lt1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sym typeface="Arial"/>
                  </a:endParaRPr>
                </a:p>
              </p:txBody>
            </p:sp>
            <p:sp>
              <p:nvSpPr>
                <p:cNvPr id="309" name="Google Shape;309;ga2c4bae3a4_2_903"/>
                <p:cNvSpPr txBox="1"/>
                <p:nvPr/>
              </p:nvSpPr>
              <p:spPr>
                <a:xfrm>
                  <a:off x="7778812" y="3359854"/>
                  <a:ext cx="1415700" cy="3753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lang="ko-KR" sz="1800" b="0" i="0" u="none" strike="noStrike" cap="none" dirty="0">
                      <a:solidFill>
                        <a:schemeClr val="dk1"/>
                      </a:solidFill>
                      <a:latin typeface="12롯데마트드림Light" panose="02020603020101020101" pitchFamily="18" charset="-127"/>
                      <a:ea typeface="12롯데마트드림Light" panose="02020603020101020101" pitchFamily="18" charset="-127"/>
                      <a:sym typeface="Arial"/>
                    </a:rPr>
                    <a:t>소비 내역 분석</a:t>
                  </a:r>
                  <a:endParaRPr sz="1800" b="0" i="0" u="none" strike="noStrike" cap="none" dirty="0">
                    <a:solidFill>
                      <a:schemeClr val="dk1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sym typeface="Arial"/>
                  </a:endParaRPr>
                </a:p>
              </p:txBody>
            </p:sp>
          </p:grpSp>
          <p:sp>
            <p:nvSpPr>
              <p:cNvPr id="310" name="Google Shape;310;ga2c4bae3a4_2_903"/>
              <p:cNvSpPr/>
              <p:nvPr/>
            </p:nvSpPr>
            <p:spPr>
              <a:xfrm>
                <a:off x="7480303" y="1518709"/>
                <a:ext cx="2633515" cy="4237800"/>
              </a:xfrm>
              <a:prstGeom prst="rect">
                <a:avLst/>
              </a:prstGeom>
              <a:noFill/>
              <a:ln w="28575" cap="flat" cmpd="sng">
                <a:solidFill>
                  <a:srgbClr val="388F78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</p:txBody>
          </p:sp>
        </p:grpSp>
        <p:grpSp>
          <p:nvGrpSpPr>
            <p:cNvPr id="311" name="Google Shape;311;ga2c4bae3a4_2_903"/>
            <p:cNvGrpSpPr/>
            <p:nvPr/>
          </p:nvGrpSpPr>
          <p:grpSpPr>
            <a:xfrm>
              <a:off x="547195" y="1489252"/>
              <a:ext cx="1344005" cy="1343696"/>
              <a:chOff x="2066925" y="4032225"/>
              <a:chExt cx="2608200" cy="2607600"/>
            </a:xfrm>
          </p:grpSpPr>
          <p:sp>
            <p:nvSpPr>
              <p:cNvPr id="312" name="Google Shape;312;ga2c4bae3a4_2_903"/>
              <p:cNvSpPr/>
              <p:nvPr/>
            </p:nvSpPr>
            <p:spPr>
              <a:xfrm>
                <a:off x="2066925" y="4032225"/>
                <a:ext cx="2608200" cy="26076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</p:txBody>
          </p:sp>
          <p:pic>
            <p:nvPicPr>
              <p:cNvPr id="313" name="Google Shape;313;ga2c4bae3a4_2_90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247075" y="4212075"/>
                <a:ext cx="2247900" cy="2247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314" name="Google Shape;314;ga2c4bae3a4_2_903"/>
            <p:cNvCxnSpPr/>
            <p:nvPr/>
          </p:nvCxnSpPr>
          <p:spPr>
            <a:xfrm>
              <a:off x="6974450" y="4137681"/>
              <a:ext cx="901200" cy="0"/>
            </a:xfrm>
            <a:prstGeom prst="straightConnector1">
              <a:avLst/>
            </a:prstGeom>
            <a:noFill/>
            <a:ln w="5715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15" name="Google Shape;315;ga2c4bae3a4_2_903"/>
            <p:cNvCxnSpPr/>
            <p:nvPr/>
          </p:nvCxnSpPr>
          <p:spPr>
            <a:xfrm rot="10800000">
              <a:off x="1218944" y="3019014"/>
              <a:ext cx="0" cy="3214800"/>
            </a:xfrm>
            <a:prstGeom prst="straightConnector1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16" name="Google Shape;316;ga2c4bae3a4_2_903"/>
            <p:cNvSpPr txBox="1"/>
            <p:nvPr/>
          </p:nvSpPr>
          <p:spPr>
            <a:xfrm>
              <a:off x="1237677" y="5146018"/>
              <a:ext cx="901200" cy="44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리포트</a:t>
              </a:r>
              <a:endParaRPr sz="18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cxnSp>
          <p:nvCxnSpPr>
            <p:cNvPr id="317" name="Google Shape;317;ga2c4bae3a4_2_903"/>
            <p:cNvCxnSpPr/>
            <p:nvPr/>
          </p:nvCxnSpPr>
          <p:spPr>
            <a:xfrm>
              <a:off x="1180843" y="6233814"/>
              <a:ext cx="7703256" cy="0"/>
            </a:xfrm>
            <a:prstGeom prst="straightConnector1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8" name="Google Shape;318;ga2c4bae3a4_2_903"/>
            <p:cNvCxnSpPr/>
            <p:nvPr/>
          </p:nvCxnSpPr>
          <p:spPr>
            <a:xfrm rot="10800000">
              <a:off x="8844031" y="4631320"/>
              <a:ext cx="0" cy="1602494"/>
            </a:xfrm>
            <a:prstGeom prst="straightConnector1">
              <a:avLst/>
            </a:prstGeom>
            <a:noFill/>
            <a:ln w="762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9" name="Google Shape;319;ga2c4bae3a4_2_903"/>
            <p:cNvCxnSpPr/>
            <p:nvPr/>
          </p:nvCxnSpPr>
          <p:spPr>
            <a:xfrm rot="10800000">
              <a:off x="3191012" y="2563734"/>
              <a:ext cx="0" cy="1123599"/>
            </a:xfrm>
            <a:prstGeom prst="straightConnector1">
              <a:avLst/>
            </a:prstGeom>
            <a:noFill/>
            <a:ln w="571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320" name="Google Shape;320;ga2c4bae3a4_2_903"/>
            <p:cNvGrpSpPr/>
            <p:nvPr/>
          </p:nvGrpSpPr>
          <p:grpSpPr>
            <a:xfrm>
              <a:off x="5115185" y="3868926"/>
              <a:ext cx="1690157" cy="2021143"/>
              <a:chOff x="11274306" y="3250366"/>
              <a:chExt cx="1833172" cy="2073519"/>
            </a:xfrm>
          </p:grpSpPr>
          <p:sp>
            <p:nvSpPr>
              <p:cNvPr id="321" name="Google Shape;321;ga2c4bae3a4_2_903"/>
              <p:cNvSpPr/>
              <p:nvPr/>
            </p:nvSpPr>
            <p:spPr>
              <a:xfrm>
                <a:off x="11274306" y="4541734"/>
                <a:ext cx="1824216" cy="782151"/>
              </a:xfrm>
              <a:prstGeom prst="can">
                <a:avLst>
                  <a:gd name="adj" fmla="val 25000"/>
                </a:avLst>
              </a:prstGeom>
              <a:gradFill>
                <a:gsLst>
                  <a:gs pos="0">
                    <a:srgbClr val="FFFFFF"/>
                  </a:gs>
                  <a:gs pos="100000">
                    <a:srgbClr val="B3B3B3"/>
                  </a:gs>
                </a:gsLst>
                <a:lin ang="5400012" scaled="0"/>
              </a:gradFill>
              <a:ln w="9525" cap="flat" cmpd="sng">
                <a:solidFill>
                  <a:srgbClr val="B7B7B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장바구니 </a:t>
                </a: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총계 계산 값</a:t>
                </a: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2" name="Google Shape;322;ga2c4bae3a4_2_903"/>
              <p:cNvSpPr/>
              <p:nvPr/>
            </p:nvSpPr>
            <p:spPr>
              <a:xfrm>
                <a:off x="11274307" y="3896699"/>
                <a:ext cx="1824216" cy="782151"/>
              </a:xfrm>
              <a:prstGeom prst="can">
                <a:avLst>
                  <a:gd name="adj" fmla="val 25000"/>
                </a:avLst>
              </a:prstGeom>
              <a:gradFill>
                <a:gsLst>
                  <a:gs pos="0">
                    <a:srgbClr val="FFFFFF"/>
                  </a:gs>
                  <a:gs pos="100000">
                    <a:srgbClr val="B3B3B3"/>
                  </a:gs>
                </a:gsLst>
                <a:lin ang="5400012" scaled="0"/>
              </a:gradFill>
              <a:ln w="9525" cap="flat" cmpd="sng">
                <a:solidFill>
                  <a:srgbClr val="B7B7B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가격표 인식 값</a:t>
                </a: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3" name="Google Shape;323;ga2c4bae3a4_2_903"/>
              <p:cNvSpPr/>
              <p:nvPr/>
            </p:nvSpPr>
            <p:spPr>
              <a:xfrm>
                <a:off x="11283262" y="3250366"/>
                <a:ext cx="1824217" cy="782151"/>
              </a:xfrm>
              <a:prstGeom prst="can">
                <a:avLst>
                  <a:gd name="adj" fmla="val 25000"/>
                </a:avLst>
              </a:prstGeom>
              <a:gradFill>
                <a:gsLst>
                  <a:gs pos="0">
                    <a:srgbClr val="FFFFFF"/>
                  </a:gs>
                  <a:gs pos="100000">
                    <a:srgbClr val="B3B3B3"/>
                  </a:gs>
                </a:gsLst>
                <a:lin ang="5400012" scaled="0"/>
              </a:gradFill>
              <a:ln w="9525" cap="flat" cmpd="sng">
                <a:solidFill>
                  <a:srgbClr val="B7B7B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쇼핑 목록 작성 값</a:t>
                </a: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324" name="Google Shape;324;ga2c4bae3a4_2_903"/>
          <p:cNvCxnSpPr/>
          <p:nvPr/>
        </p:nvCxnSpPr>
        <p:spPr>
          <a:xfrm rot="10800000" flipH="1">
            <a:off x="7442521" y="2535367"/>
            <a:ext cx="1351982" cy="1384096"/>
          </a:xfrm>
          <a:prstGeom prst="straightConnector1">
            <a:avLst/>
          </a:prstGeom>
          <a:noFill/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0"/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 dirty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ⓒ</a:t>
            </a:r>
            <a:r>
              <a:rPr lang="ko-KR" sz="1000" b="0" i="0" u="none" strike="noStrike" cap="none" dirty="0" err="1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Saebyeol</a:t>
            </a:r>
            <a:r>
              <a:rPr lang="ko-KR" sz="1000" b="0" i="0" u="none" strike="noStrike" cap="none" dirty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</a:t>
            </a:r>
            <a:r>
              <a:rPr lang="ko-KR" sz="1000" b="0" i="0" u="none" strike="noStrike" cap="none" dirty="0" err="1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Yu</a:t>
            </a:r>
            <a:r>
              <a:rPr lang="ko-KR" sz="1000" b="0" i="0" u="none" strike="noStrike" cap="none" dirty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. </a:t>
            </a:r>
            <a:r>
              <a:rPr lang="ko-KR" sz="1000" b="0" i="0" u="none" strike="noStrike" cap="none" dirty="0" err="1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Saebyeol’s</a:t>
            </a:r>
            <a:r>
              <a:rPr lang="ko-KR" sz="1000" b="0" i="0" u="none" strike="noStrike" cap="none" dirty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PowerPoint</a:t>
            </a:r>
            <a:endParaRPr sz="10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3838">
              <a:alpha val="60000"/>
            </a:srgbClr>
          </a:solidFill>
          <a:ln w="12700" cap="flat" cmpd="sng">
            <a:solidFill>
              <a:srgbClr val="388F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grpSp>
        <p:nvGrpSpPr>
          <p:cNvPr id="332" name="Google Shape;332;p10"/>
          <p:cNvGrpSpPr/>
          <p:nvPr/>
        </p:nvGrpSpPr>
        <p:grpSpPr>
          <a:xfrm>
            <a:off x="4238760" y="2579222"/>
            <a:ext cx="3714478" cy="1699555"/>
            <a:chOff x="4238760" y="2117558"/>
            <a:chExt cx="3714478" cy="1699555"/>
          </a:xfrm>
        </p:grpSpPr>
        <p:sp>
          <p:nvSpPr>
            <p:cNvPr id="333" name="Google Shape;333;p10"/>
            <p:cNvSpPr txBox="1"/>
            <p:nvPr/>
          </p:nvSpPr>
          <p:spPr>
            <a:xfrm>
              <a:off x="4798209" y="2117558"/>
              <a:ext cx="2728632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r>
                <a:rPr lang="ko-KR" sz="5400" b="0" i="0" u="none" strike="noStrike" cap="none" dirty="0" err="1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Part</a:t>
              </a:r>
              <a:r>
                <a:rPr lang="ko-KR" sz="5400" b="0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 2.</a:t>
              </a:r>
              <a:endParaRPr sz="5400" b="0" i="0" u="none" strike="noStrike" cap="none" dirty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334" name="Google Shape;334;p10"/>
            <p:cNvSpPr txBox="1"/>
            <p:nvPr/>
          </p:nvSpPr>
          <p:spPr>
            <a:xfrm>
              <a:off x="4238760" y="3109227"/>
              <a:ext cx="3714478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ko-KR" sz="4000" b="0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서비스 구성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1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340" name="Google Shape;340;p11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341" name="Google Shape;341;p11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342" name="Google Shape;342;p11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343" name="Google Shape;343;p11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344" name="Google Shape;344;p11"/>
          <p:cNvSpPr txBox="1"/>
          <p:nvPr/>
        </p:nvSpPr>
        <p:spPr>
          <a:xfrm>
            <a:off x="160421" y="304800"/>
            <a:ext cx="93968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Part</a:t>
            </a:r>
            <a:r>
              <a:rPr lang="ko-KR" sz="1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2,</a:t>
            </a:r>
            <a:endParaRPr sz="16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345" name="Google Shape;345;p11"/>
          <p:cNvSpPr txBox="1"/>
          <p:nvPr/>
        </p:nvSpPr>
        <p:spPr>
          <a:xfrm>
            <a:off x="1061630" y="320188"/>
            <a:ext cx="367440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1. 주요기능</a:t>
            </a:r>
            <a:endParaRPr sz="14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cxnSp>
        <p:nvCxnSpPr>
          <p:cNvPr id="346" name="Google Shape;346;p11"/>
          <p:cNvCxnSpPr/>
          <p:nvPr/>
        </p:nvCxnSpPr>
        <p:spPr>
          <a:xfrm>
            <a:off x="1061630" y="1097280"/>
            <a:ext cx="1113037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7" name="Google Shape;347;p11"/>
          <p:cNvSpPr/>
          <p:nvPr/>
        </p:nvSpPr>
        <p:spPr>
          <a:xfrm>
            <a:off x="1061638" y="1562950"/>
            <a:ext cx="10546200" cy="141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348" name="Google Shape;348;p11"/>
          <p:cNvSpPr/>
          <p:nvPr/>
        </p:nvSpPr>
        <p:spPr>
          <a:xfrm>
            <a:off x="1077448" y="3256903"/>
            <a:ext cx="10546200" cy="141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349" name="Google Shape;349;p11"/>
          <p:cNvSpPr/>
          <p:nvPr/>
        </p:nvSpPr>
        <p:spPr>
          <a:xfrm>
            <a:off x="1093256" y="4950856"/>
            <a:ext cx="10546200" cy="141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350" name="Google Shape;350;p11"/>
          <p:cNvSpPr/>
          <p:nvPr/>
        </p:nvSpPr>
        <p:spPr>
          <a:xfrm>
            <a:off x="1061636" y="1562950"/>
            <a:ext cx="144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351" name="Google Shape;351;p11"/>
          <p:cNvSpPr/>
          <p:nvPr/>
        </p:nvSpPr>
        <p:spPr>
          <a:xfrm>
            <a:off x="1061636" y="3256903"/>
            <a:ext cx="144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352" name="Google Shape;352;p11"/>
          <p:cNvSpPr/>
          <p:nvPr/>
        </p:nvSpPr>
        <p:spPr>
          <a:xfrm>
            <a:off x="1061636" y="4950856"/>
            <a:ext cx="1440000" cy="14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353" name="Google Shape;353;p11"/>
          <p:cNvSpPr txBox="1"/>
          <p:nvPr/>
        </p:nvSpPr>
        <p:spPr>
          <a:xfrm>
            <a:off x="3193682" y="3256903"/>
            <a:ext cx="8414156" cy="977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0D0D0D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2. 가격표 인식 기능</a:t>
            </a:r>
            <a:endParaRPr sz="2800" b="0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22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- </a:t>
            </a:r>
            <a:r>
              <a:rPr lang="ko-KR" sz="2200" b="0" i="0" u="none" strike="noStrike" cap="none" dirty="0" err="1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매대의</a:t>
            </a:r>
            <a:r>
              <a:rPr lang="ko-KR" sz="22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가격표를 인식하여 품명과 가격 자동 입력</a:t>
            </a:r>
            <a:endParaRPr sz="2200" b="0" i="0" u="none" strike="noStrike" cap="none" dirty="0">
              <a:solidFill>
                <a:srgbClr val="3F3F3F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354" name="Google Shape;354;p11"/>
          <p:cNvSpPr txBox="1"/>
          <p:nvPr/>
        </p:nvSpPr>
        <p:spPr>
          <a:xfrm>
            <a:off x="3225300" y="1567549"/>
            <a:ext cx="8034600" cy="1735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0D0D0D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1. 쇼핑 목록 작성 기능</a:t>
            </a:r>
            <a:endParaRPr sz="2800" b="0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  <a:p>
            <a:pPr marL="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- 과소비를 방지하기 위한 사전 쇼핑 목록 작성</a:t>
            </a:r>
            <a:endParaRPr sz="2200" b="0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  <a:p>
            <a:pPr marL="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- 작성한 쇼핑 목록과 현재 장바구니 비교</a:t>
            </a:r>
            <a:endParaRPr sz="2200" b="0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 dirty="0">
              <a:solidFill>
                <a:srgbClr val="3F3F3F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355" name="Google Shape;355;p11"/>
          <p:cNvSpPr txBox="1"/>
          <p:nvPr/>
        </p:nvSpPr>
        <p:spPr>
          <a:xfrm>
            <a:off x="3225300" y="4788337"/>
            <a:ext cx="8034600" cy="175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0D0D0D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3. 장바구니 총계 계산 기능</a:t>
            </a:r>
            <a:endParaRPr sz="2800" b="0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2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- 현재 장바구니에 들어있는 물품 총계 계산</a:t>
            </a:r>
            <a:endParaRPr sz="2200" b="0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2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- 지난 쇼핑목록으로 가계부 역할 연동</a:t>
            </a:r>
            <a:endParaRPr sz="2200" b="0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2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- 추후 구매패턴 분석용 데이터 </a:t>
            </a:r>
            <a:r>
              <a:rPr lang="ko-KR" altLang="en-US" sz="2200" dirty="0" smtClean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수집</a:t>
            </a:r>
            <a:endParaRPr sz="2200" b="0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pic>
        <p:nvPicPr>
          <p:cNvPr id="356" name="Google Shape;35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1625" y="51262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1625" y="1742950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41625" y="3425500"/>
            <a:ext cx="1080000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2c4bae3a4_2_41"/>
          <p:cNvSpPr/>
          <p:nvPr/>
        </p:nvSpPr>
        <p:spPr>
          <a:xfrm>
            <a:off x="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364" name="Google Shape;364;ga2c4bae3a4_2_41"/>
          <p:cNvSpPr/>
          <p:nvPr/>
        </p:nvSpPr>
        <p:spPr>
          <a:xfrm>
            <a:off x="243840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365" name="Google Shape;365;ga2c4bae3a4_2_41"/>
          <p:cNvSpPr/>
          <p:nvPr/>
        </p:nvSpPr>
        <p:spPr>
          <a:xfrm>
            <a:off x="4876800" y="-2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366" name="Google Shape;366;ga2c4bae3a4_2_41"/>
          <p:cNvSpPr/>
          <p:nvPr/>
        </p:nvSpPr>
        <p:spPr>
          <a:xfrm>
            <a:off x="73152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367" name="Google Shape;367;ga2c4bae3a4_2_41"/>
          <p:cNvSpPr/>
          <p:nvPr/>
        </p:nvSpPr>
        <p:spPr>
          <a:xfrm>
            <a:off x="97536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368" name="Google Shape;368;ga2c4bae3a4_2_41"/>
          <p:cNvSpPr txBox="1"/>
          <p:nvPr/>
        </p:nvSpPr>
        <p:spPr>
          <a:xfrm>
            <a:off x="160421" y="304800"/>
            <a:ext cx="93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Part</a:t>
            </a:r>
            <a:r>
              <a:rPr lang="ko-KR" sz="1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2,</a:t>
            </a:r>
            <a:endParaRPr sz="16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cxnSp>
        <p:nvCxnSpPr>
          <p:cNvPr id="369" name="Google Shape;369;ga2c4bae3a4_2_41"/>
          <p:cNvCxnSpPr/>
          <p:nvPr/>
        </p:nvCxnSpPr>
        <p:spPr>
          <a:xfrm>
            <a:off x="1061630" y="1097280"/>
            <a:ext cx="1113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0" name="Google Shape;370;ga2c4bae3a4_2_41"/>
          <p:cNvSpPr txBox="1"/>
          <p:nvPr/>
        </p:nvSpPr>
        <p:spPr>
          <a:xfrm>
            <a:off x="9031110" y="1771393"/>
            <a:ext cx="2920800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(1) 장보기 목록 클릭</a:t>
            </a:r>
            <a:endParaRPr sz="1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-지난 장보기 목록 화면 출력</a:t>
            </a:r>
            <a:endParaRPr sz="1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(2) 제품 추가 클릭</a:t>
            </a:r>
            <a:endParaRPr sz="1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-가격표 찍을 카메라 연결</a:t>
            </a:r>
            <a:endParaRPr sz="1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(3)지난 장보기 목록 클릭</a:t>
            </a:r>
            <a:endParaRPr sz="1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-과거 장본 목록(날짜, 이름 등) 출력</a:t>
            </a:r>
            <a:endParaRPr sz="1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(4) 새 장보기 목록 클릭</a:t>
            </a:r>
            <a:endParaRPr sz="1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-장보기 항목 추가 화면 출력</a:t>
            </a:r>
            <a:endParaRPr sz="1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(5) 장보기 항목 추가 클릭</a:t>
            </a:r>
            <a:endParaRPr sz="1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-새 장보기 목록2로 연결</a:t>
            </a:r>
            <a:endParaRPr sz="1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371" name="Google Shape;371;ga2c4bae3a4_2_41"/>
          <p:cNvGrpSpPr/>
          <p:nvPr/>
        </p:nvGrpSpPr>
        <p:grpSpPr>
          <a:xfrm>
            <a:off x="851763" y="1228139"/>
            <a:ext cx="8019368" cy="5355219"/>
            <a:chOff x="341980" y="1574597"/>
            <a:chExt cx="7341055" cy="4676639"/>
          </a:xfrm>
        </p:grpSpPr>
        <p:pic>
          <p:nvPicPr>
            <p:cNvPr id="372" name="Google Shape;372;ga2c4bae3a4_2_41"/>
            <p:cNvPicPr preferRelativeResize="0"/>
            <p:nvPr/>
          </p:nvPicPr>
          <p:blipFill rotWithShape="1">
            <a:blip r:embed="rId3">
              <a:alphaModFix/>
            </a:blip>
            <a:srcRect t="10534" b="10255"/>
            <a:stretch/>
          </p:blipFill>
          <p:spPr>
            <a:xfrm>
              <a:off x="341980" y="1590369"/>
              <a:ext cx="2284163" cy="3911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ga2c4bae3a4_2_41"/>
            <p:cNvPicPr preferRelativeResize="0"/>
            <p:nvPr/>
          </p:nvPicPr>
          <p:blipFill rotWithShape="1">
            <a:blip r:embed="rId4">
              <a:alphaModFix/>
            </a:blip>
            <a:srcRect t="10743" b="9256"/>
            <a:stretch/>
          </p:blipFill>
          <p:spPr>
            <a:xfrm>
              <a:off x="2818251" y="1582134"/>
              <a:ext cx="2305446" cy="3987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ga2c4bae3a4_2_41"/>
            <p:cNvPicPr preferRelativeResize="0"/>
            <p:nvPr/>
          </p:nvPicPr>
          <p:blipFill rotWithShape="1">
            <a:blip r:embed="rId5">
              <a:alphaModFix/>
            </a:blip>
            <a:srcRect t="10740" b="9811"/>
            <a:stretch/>
          </p:blipFill>
          <p:spPr>
            <a:xfrm>
              <a:off x="5315805" y="1574597"/>
              <a:ext cx="2321569" cy="398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" name="Google Shape;375;ga2c4bae3a4_2_41"/>
            <p:cNvSpPr txBox="1"/>
            <p:nvPr/>
          </p:nvSpPr>
          <p:spPr>
            <a:xfrm>
              <a:off x="405362" y="5691765"/>
              <a:ext cx="2412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 err="1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rPr>
                <a:t>홈화면</a:t>
              </a:r>
              <a:endParaRPr sz="18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76" name="Google Shape;376;ga2c4bae3a4_2_41"/>
            <p:cNvSpPr txBox="1"/>
            <p:nvPr/>
          </p:nvSpPr>
          <p:spPr>
            <a:xfrm>
              <a:off x="2806065" y="5605036"/>
              <a:ext cx="24129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rPr>
                <a:t>장보기 목록 – 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rPr>
                <a:t>지난 장보기 목록</a:t>
              </a:r>
              <a:endParaRPr sz="18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77" name="Google Shape;377;ga2c4bae3a4_2_41"/>
            <p:cNvSpPr txBox="1"/>
            <p:nvPr/>
          </p:nvSpPr>
          <p:spPr>
            <a:xfrm>
              <a:off x="5270135" y="5605033"/>
              <a:ext cx="24129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rPr>
                <a:t>장보기 목록 – 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rPr>
                <a:t>새 장보기 목록</a:t>
              </a:r>
              <a:endParaRPr sz="18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378" name="Google Shape;378;ga2c4bae3a4_2_41"/>
            <p:cNvSpPr/>
            <p:nvPr/>
          </p:nvSpPr>
          <p:spPr>
            <a:xfrm>
              <a:off x="660330" y="4783995"/>
              <a:ext cx="266100" cy="289500"/>
            </a:xfrm>
            <a:prstGeom prst="flowChartConnector">
              <a:avLst/>
            </a:prstGeom>
            <a:solidFill>
              <a:srgbClr val="FFFFFF"/>
            </a:solidFill>
            <a:ln w="12700" cap="flat" cmpd="sng">
              <a:solidFill>
                <a:srgbClr val="1BBC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</a:t>
              </a: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9" name="Google Shape;379;ga2c4bae3a4_2_41"/>
            <p:cNvSpPr/>
            <p:nvPr/>
          </p:nvSpPr>
          <p:spPr>
            <a:xfrm>
              <a:off x="3633949" y="1590369"/>
              <a:ext cx="266100" cy="289500"/>
            </a:xfrm>
            <a:prstGeom prst="flowChartConnector">
              <a:avLst/>
            </a:prstGeom>
            <a:solidFill>
              <a:srgbClr val="FFFFFF"/>
            </a:solidFill>
            <a:ln w="12700" cap="flat" cmpd="sng">
              <a:solidFill>
                <a:srgbClr val="1BBC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</a:t>
              </a: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0" name="Google Shape;380;ga2c4bae3a4_2_41"/>
            <p:cNvSpPr/>
            <p:nvPr/>
          </p:nvSpPr>
          <p:spPr>
            <a:xfrm>
              <a:off x="7371156" y="1759646"/>
              <a:ext cx="266100" cy="289500"/>
            </a:xfrm>
            <a:prstGeom prst="flowChartConnector">
              <a:avLst/>
            </a:prstGeom>
            <a:solidFill>
              <a:srgbClr val="FFFFFF"/>
            </a:solidFill>
            <a:ln w="12700" cap="flat" cmpd="sng">
              <a:solidFill>
                <a:srgbClr val="1BBC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4</a:t>
              </a: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1" name="Google Shape;381;ga2c4bae3a4_2_41"/>
            <p:cNvSpPr/>
            <p:nvPr/>
          </p:nvSpPr>
          <p:spPr>
            <a:xfrm>
              <a:off x="6598765" y="2953692"/>
              <a:ext cx="266100" cy="289500"/>
            </a:xfrm>
            <a:prstGeom prst="flowChartConnector">
              <a:avLst/>
            </a:prstGeom>
            <a:solidFill>
              <a:srgbClr val="FFFFFF"/>
            </a:solidFill>
            <a:ln w="12700" cap="flat" cmpd="sng">
              <a:solidFill>
                <a:srgbClr val="1BBC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5</a:t>
              </a: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82" name="Google Shape;382;ga2c4bae3a4_2_41"/>
            <p:cNvGrpSpPr/>
            <p:nvPr/>
          </p:nvGrpSpPr>
          <p:grpSpPr>
            <a:xfrm>
              <a:off x="793439" y="2049013"/>
              <a:ext cx="441900" cy="338700"/>
              <a:chOff x="2238103" y="6183020"/>
              <a:chExt cx="441900" cy="338700"/>
            </a:xfrm>
          </p:grpSpPr>
          <p:sp>
            <p:nvSpPr>
              <p:cNvPr id="383" name="Google Shape;383;ga2c4bae3a4_2_41"/>
              <p:cNvSpPr/>
              <p:nvPr/>
            </p:nvSpPr>
            <p:spPr>
              <a:xfrm>
                <a:off x="2337486" y="6200470"/>
                <a:ext cx="300300" cy="289500"/>
              </a:xfrm>
              <a:prstGeom prst="flowChartConnector">
                <a:avLst/>
              </a:prstGeom>
              <a:solidFill>
                <a:srgbClr val="FFFFFF"/>
              </a:solidFill>
              <a:ln w="12700" cap="flat" cmpd="sng">
                <a:solidFill>
                  <a:srgbClr val="1BBC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4" name="Google Shape;384;ga2c4bae3a4_2_41"/>
              <p:cNvSpPr txBox="1"/>
              <p:nvPr/>
            </p:nvSpPr>
            <p:spPr>
              <a:xfrm>
                <a:off x="2238103" y="6183020"/>
                <a:ext cx="4419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ko-KR" sz="16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 2</a:t>
                </a:r>
                <a:endParaRPr sz="16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385" name="Google Shape;385;ga2c4bae3a4_2_41"/>
          <p:cNvSpPr txBox="1"/>
          <p:nvPr/>
        </p:nvSpPr>
        <p:spPr>
          <a:xfrm>
            <a:off x="1061623" y="320200"/>
            <a:ext cx="5210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2. 화면 구성 - </a:t>
            </a:r>
            <a:r>
              <a:rPr lang="ko-KR" sz="25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UI 설계도</a:t>
            </a:r>
            <a:endParaRPr sz="3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2c4bae3a4_2_18"/>
          <p:cNvSpPr/>
          <p:nvPr/>
        </p:nvSpPr>
        <p:spPr>
          <a:xfrm>
            <a:off x="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391" name="Google Shape;391;ga2c4bae3a4_2_18"/>
          <p:cNvSpPr/>
          <p:nvPr/>
        </p:nvSpPr>
        <p:spPr>
          <a:xfrm>
            <a:off x="243840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392" name="Google Shape;392;ga2c4bae3a4_2_18"/>
          <p:cNvSpPr/>
          <p:nvPr/>
        </p:nvSpPr>
        <p:spPr>
          <a:xfrm>
            <a:off x="4876800" y="-2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393" name="Google Shape;393;ga2c4bae3a4_2_18"/>
          <p:cNvSpPr/>
          <p:nvPr/>
        </p:nvSpPr>
        <p:spPr>
          <a:xfrm>
            <a:off x="73152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394" name="Google Shape;394;ga2c4bae3a4_2_18"/>
          <p:cNvSpPr/>
          <p:nvPr/>
        </p:nvSpPr>
        <p:spPr>
          <a:xfrm>
            <a:off x="97536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395" name="Google Shape;395;ga2c4bae3a4_2_18"/>
          <p:cNvSpPr txBox="1"/>
          <p:nvPr/>
        </p:nvSpPr>
        <p:spPr>
          <a:xfrm>
            <a:off x="160421" y="304800"/>
            <a:ext cx="93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Part</a:t>
            </a:r>
            <a:r>
              <a:rPr lang="ko-KR" sz="1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2,</a:t>
            </a:r>
            <a:endParaRPr sz="16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396" name="Google Shape;396;ga2c4bae3a4_2_18"/>
          <p:cNvSpPr txBox="1"/>
          <p:nvPr/>
        </p:nvSpPr>
        <p:spPr>
          <a:xfrm>
            <a:off x="1061623" y="320200"/>
            <a:ext cx="5210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2. 화면 구성 - </a:t>
            </a:r>
            <a:r>
              <a:rPr lang="ko-KR" sz="25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UI 설계도</a:t>
            </a:r>
            <a:endParaRPr sz="3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cxnSp>
        <p:nvCxnSpPr>
          <p:cNvPr id="397" name="Google Shape;397;ga2c4bae3a4_2_18"/>
          <p:cNvCxnSpPr/>
          <p:nvPr/>
        </p:nvCxnSpPr>
        <p:spPr>
          <a:xfrm>
            <a:off x="1061630" y="1097280"/>
            <a:ext cx="1113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98" name="Google Shape;398;ga2c4bae3a4_2_18"/>
          <p:cNvGrpSpPr/>
          <p:nvPr/>
        </p:nvGrpSpPr>
        <p:grpSpPr>
          <a:xfrm>
            <a:off x="690700" y="1228150"/>
            <a:ext cx="8585150" cy="5442565"/>
            <a:chOff x="124366" y="1526169"/>
            <a:chExt cx="9414573" cy="4699969"/>
          </a:xfrm>
        </p:grpSpPr>
        <p:sp>
          <p:nvSpPr>
            <p:cNvPr id="399" name="Google Shape;399;ga2c4bae3a4_2_18"/>
            <p:cNvSpPr txBox="1"/>
            <p:nvPr/>
          </p:nvSpPr>
          <p:spPr>
            <a:xfrm>
              <a:off x="124366" y="5711939"/>
              <a:ext cx="24129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rPr>
                <a:t>새 장보기목록2</a:t>
              </a:r>
              <a:endParaRPr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00" name="Google Shape;400;ga2c4bae3a4_2_18"/>
            <p:cNvSpPr txBox="1"/>
            <p:nvPr/>
          </p:nvSpPr>
          <p:spPr>
            <a:xfrm>
              <a:off x="2485371" y="5711938"/>
              <a:ext cx="24129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rPr>
                <a:t>새 장보기목록2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rPr>
                <a:t>- 추가 질문</a:t>
              </a:r>
              <a:endParaRPr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01" name="Google Shape;401;ga2c4bae3a4_2_18"/>
            <p:cNvSpPr txBox="1"/>
            <p:nvPr/>
          </p:nvSpPr>
          <p:spPr>
            <a:xfrm>
              <a:off x="4797275" y="5688083"/>
              <a:ext cx="24129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rPr>
                <a:t>새 장보기목록2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rPr>
                <a:t> - 선택 및 삭제</a:t>
              </a:r>
              <a:endParaRPr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endParaRPr>
            </a:p>
          </p:txBody>
        </p:sp>
        <p:pic>
          <p:nvPicPr>
            <p:cNvPr id="402" name="Google Shape;402;ga2c4bae3a4_2_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1013" y="1564664"/>
              <a:ext cx="2236340" cy="39021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ga2c4bae3a4_2_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596883" y="1556725"/>
              <a:ext cx="2221176" cy="3910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ga2c4bae3a4_2_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908762" y="1556725"/>
              <a:ext cx="2275175" cy="3951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ga2c4bae3a4_2_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233076" y="1556725"/>
              <a:ext cx="2243057" cy="3889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" name="Google Shape;406;ga2c4bae3a4_2_18"/>
            <p:cNvSpPr txBox="1"/>
            <p:nvPr/>
          </p:nvSpPr>
          <p:spPr>
            <a:xfrm>
              <a:off x="7126039" y="5711923"/>
              <a:ext cx="24129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rPr>
                <a:t>새 장보기목록2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rPr>
                <a:t> - 완료 질문</a:t>
              </a:r>
              <a:endParaRPr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07" name="Google Shape;407;ga2c4bae3a4_2_18"/>
            <p:cNvSpPr/>
            <p:nvPr/>
          </p:nvSpPr>
          <p:spPr>
            <a:xfrm>
              <a:off x="2183378" y="2535093"/>
              <a:ext cx="266100" cy="289500"/>
            </a:xfrm>
            <a:prstGeom prst="flowChartConnector">
              <a:avLst/>
            </a:prstGeom>
            <a:solidFill>
              <a:srgbClr val="FFFFFF"/>
            </a:solidFill>
            <a:ln w="12700" cap="flat" cmpd="sng">
              <a:solidFill>
                <a:srgbClr val="1BBC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-KR" b="0" i="0" u="none" strike="noStrike" cap="none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6</a:t>
              </a:r>
              <a:endParaRPr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8" name="Google Shape;408;ga2c4bae3a4_2_18"/>
            <p:cNvSpPr/>
            <p:nvPr/>
          </p:nvSpPr>
          <p:spPr>
            <a:xfrm>
              <a:off x="256961" y="3548685"/>
              <a:ext cx="266100" cy="289500"/>
            </a:xfrm>
            <a:prstGeom prst="flowChartConnector">
              <a:avLst/>
            </a:prstGeom>
            <a:solidFill>
              <a:srgbClr val="FFFFFF"/>
            </a:solidFill>
            <a:ln w="12700" cap="flat" cmpd="sng">
              <a:solidFill>
                <a:srgbClr val="1BBC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-KR" b="0" i="0" u="none" strike="noStrike" cap="none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7</a:t>
              </a:r>
              <a:endParaRPr b="0" i="0" u="none" strike="noStrike" cap="none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9" name="Google Shape;409;ga2c4bae3a4_2_18"/>
            <p:cNvSpPr/>
            <p:nvPr/>
          </p:nvSpPr>
          <p:spPr>
            <a:xfrm>
              <a:off x="497394" y="4267219"/>
              <a:ext cx="266100" cy="289500"/>
            </a:xfrm>
            <a:prstGeom prst="flowChartConnector">
              <a:avLst/>
            </a:prstGeom>
            <a:solidFill>
              <a:srgbClr val="FFFFFF"/>
            </a:solidFill>
            <a:ln w="12700" cap="flat" cmpd="sng">
              <a:solidFill>
                <a:srgbClr val="1BBC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-KR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8</a:t>
              </a:r>
              <a:endParaRPr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0" name="Google Shape;410;ga2c4bae3a4_2_18"/>
            <p:cNvSpPr/>
            <p:nvPr/>
          </p:nvSpPr>
          <p:spPr>
            <a:xfrm>
              <a:off x="959992" y="4267219"/>
              <a:ext cx="266100" cy="289500"/>
            </a:xfrm>
            <a:prstGeom prst="flowChartConnector">
              <a:avLst/>
            </a:prstGeom>
            <a:solidFill>
              <a:srgbClr val="FFFFFF"/>
            </a:solidFill>
            <a:ln w="12700" cap="flat" cmpd="sng">
              <a:solidFill>
                <a:srgbClr val="1BBC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ko-KR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9</a:t>
              </a:r>
              <a:endParaRPr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11" name="Google Shape;411;ga2c4bae3a4_2_18"/>
            <p:cNvGrpSpPr/>
            <p:nvPr/>
          </p:nvGrpSpPr>
          <p:grpSpPr>
            <a:xfrm>
              <a:off x="4044736" y="3259160"/>
              <a:ext cx="441900" cy="333000"/>
              <a:chOff x="2269276" y="6183020"/>
              <a:chExt cx="441900" cy="333000"/>
            </a:xfrm>
          </p:grpSpPr>
          <p:sp>
            <p:nvSpPr>
              <p:cNvPr id="412" name="Google Shape;412;ga2c4bae3a4_2_18"/>
              <p:cNvSpPr/>
              <p:nvPr/>
            </p:nvSpPr>
            <p:spPr>
              <a:xfrm>
                <a:off x="2337486" y="6200470"/>
                <a:ext cx="300300" cy="289500"/>
              </a:xfrm>
              <a:prstGeom prst="flowChartConnector">
                <a:avLst/>
              </a:prstGeom>
              <a:solidFill>
                <a:srgbClr val="FFFFFF"/>
              </a:solidFill>
              <a:ln w="12700" cap="flat" cmpd="sng">
                <a:solidFill>
                  <a:srgbClr val="1BBC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3" name="Google Shape;413;ga2c4bae3a4_2_18"/>
              <p:cNvSpPr txBox="1"/>
              <p:nvPr/>
            </p:nvSpPr>
            <p:spPr>
              <a:xfrm>
                <a:off x="2269276" y="6183020"/>
                <a:ext cx="441900" cy="33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-KR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11</a:t>
                </a:r>
                <a:endParaRPr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14" name="Google Shape;414;ga2c4bae3a4_2_18"/>
            <p:cNvGrpSpPr/>
            <p:nvPr/>
          </p:nvGrpSpPr>
          <p:grpSpPr>
            <a:xfrm>
              <a:off x="5782797" y="1526169"/>
              <a:ext cx="441900" cy="333000"/>
              <a:chOff x="2269276" y="6183020"/>
              <a:chExt cx="441900" cy="333000"/>
            </a:xfrm>
          </p:grpSpPr>
          <p:sp>
            <p:nvSpPr>
              <p:cNvPr id="415" name="Google Shape;415;ga2c4bae3a4_2_18"/>
              <p:cNvSpPr/>
              <p:nvPr/>
            </p:nvSpPr>
            <p:spPr>
              <a:xfrm>
                <a:off x="2337486" y="6200470"/>
                <a:ext cx="300300" cy="289500"/>
              </a:xfrm>
              <a:prstGeom prst="flowChartConnector">
                <a:avLst/>
              </a:prstGeom>
              <a:solidFill>
                <a:srgbClr val="FFFFFF"/>
              </a:solidFill>
              <a:ln w="12700" cap="flat" cmpd="sng">
                <a:solidFill>
                  <a:srgbClr val="1BBC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6" name="Google Shape;416;ga2c4bae3a4_2_18"/>
              <p:cNvSpPr txBox="1"/>
              <p:nvPr/>
            </p:nvSpPr>
            <p:spPr>
              <a:xfrm>
                <a:off x="2269276" y="6183020"/>
                <a:ext cx="441900" cy="33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-KR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12</a:t>
                </a:r>
                <a:endParaRPr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17" name="Google Shape;417;ga2c4bae3a4_2_18"/>
            <p:cNvGrpSpPr/>
            <p:nvPr/>
          </p:nvGrpSpPr>
          <p:grpSpPr>
            <a:xfrm>
              <a:off x="6832680" y="2313523"/>
              <a:ext cx="441900" cy="333000"/>
              <a:chOff x="2269276" y="6183020"/>
              <a:chExt cx="441900" cy="333000"/>
            </a:xfrm>
          </p:grpSpPr>
          <p:sp>
            <p:nvSpPr>
              <p:cNvPr id="418" name="Google Shape;418;ga2c4bae3a4_2_18"/>
              <p:cNvSpPr/>
              <p:nvPr/>
            </p:nvSpPr>
            <p:spPr>
              <a:xfrm>
                <a:off x="2337486" y="6200470"/>
                <a:ext cx="300300" cy="289500"/>
              </a:xfrm>
              <a:prstGeom prst="flowChartConnector">
                <a:avLst/>
              </a:prstGeom>
              <a:solidFill>
                <a:srgbClr val="FFFFFF"/>
              </a:solidFill>
              <a:ln w="12700" cap="flat" cmpd="sng">
                <a:solidFill>
                  <a:srgbClr val="1BBC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19" name="Google Shape;419;ga2c4bae3a4_2_18"/>
              <p:cNvSpPr txBox="1"/>
              <p:nvPr/>
            </p:nvSpPr>
            <p:spPr>
              <a:xfrm>
                <a:off x="2269276" y="6183020"/>
                <a:ext cx="441900" cy="33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-KR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13</a:t>
                </a:r>
                <a:endParaRPr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20" name="Google Shape;420;ga2c4bae3a4_2_18"/>
            <p:cNvGrpSpPr/>
            <p:nvPr/>
          </p:nvGrpSpPr>
          <p:grpSpPr>
            <a:xfrm>
              <a:off x="5305515" y="4411902"/>
              <a:ext cx="441900" cy="333000"/>
              <a:chOff x="2269276" y="6183020"/>
              <a:chExt cx="441900" cy="333000"/>
            </a:xfrm>
          </p:grpSpPr>
          <p:sp>
            <p:nvSpPr>
              <p:cNvPr id="421" name="Google Shape;421;ga2c4bae3a4_2_18"/>
              <p:cNvSpPr/>
              <p:nvPr/>
            </p:nvSpPr>
            <p:spPr>
              <a:xfrm>
                <a:off x="2337486" y="6200470"/>
                <a:ext cx="300300" cy="289500"/>
              </a:xfrm>
              <a:prstGeom prst="flowChartConnector">
                <a:avLst/>
              </a:prstGeom>
              <a:solidFill>
                <a:srgbClr val="FFFFFF"/>
              </a:solidFill>
              <a:ln w="12700" cap="flat" cmpd="sng">
                <a:solidFill>
                  <a:srgbClr val="1BBC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2" name="Google Shape;422;ga2c4bae3a4_2_18"/>
              <p:cNvSpPr txBox="1"/>
              <p:nvPr/>
            </p:nvSpPr>
            <p:spPr>
              <a:xfrm>
                <a:off x="2269276" y="6183020"/>
                <a:ext cx="441900" cy="33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-KR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14</a:t>
                </a:r>
                <a:endParaRPr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23" name="Google Shape;423;ga2c4bae3a4_2_18"/>
            <p:cNvGrpSpPr/>
            <p:nvPr/>
          </p:nvGrpSpPr>
          <p:grpSpPr>
            <a:xfrm>
              <a:off x="8686009" y="3316724"/>
              <a:ext cx="441900" cy="333000"/>
              <a:chOff x="2269276" y="6183020"/>
              <a:chExt cx="441900" cy="333000"/>
            </a:xfrm>
          </p:grpSpPr>
          <p:sp>
            <p:nvSpPr>
              <p:cNvPr id="424" name="Google Shape;424;ga2c4bae3a4_2_18"/>
              <p:cNvSpPr/>
              <p:nvPr/>
            </p:nvSpPr>
            <p:spPr>
              <a:xfrm>
                <a:off x="2337486" y="6200470"/>
                <a:ext cx="300300" cy="289500"/>
              </a:xfrm>
              <a:prstGeom prst="flowChartConnector">
                <a:avLst/>
              </a:prstGeom>
              <a:solidFill>
                <a:srgbClr val="FFFFFF"/>
              </a:solidFill>
              <a:ln w="12700" cap="flat" cmpd="sng">
                <a:solidFill>
                  <a:srgbClr val="1BBC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5" name="Google Shape;425;ga2c4bae3a4_2_18"/>
              <p:cNvSpPr txBox="1"/>
              <p:nvPr/>
            </p:nvSpPr>
            <p:spPr>
              <a:xfrm>
                <a:off x="2269276" y="6183020"/>
                <a:ext cx="441900" cy="33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-KR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15</a:t>
                </a:r>
                <a:endParaRPr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26" name="Google Shape;426;ga2c4bae3a4_2_18"/>
            <p:cNvGrpSpPr/>
            <p:nvPr/>
          </p:nvGrpSpPr>
          <p:grpSpPr>
            <a:xfrm>
              <a:off x="1904139" y="4359785"/>
              <a:ext cx="441900" cy="333000"/>
              <a:chOff x="2269276" y="6183020"/>
              <a:chExt cx="441900" cy="333000"/>
            </a:xfrm>
          </p:grpSpPr>
          <p:sp>
            <p:nvSpPr>
              <p:cNvPr id="427" name="Google Shape;427;ga2c4bae3a4_2_18"/>
              <p:cNvSpPr/>
              <p:nvPr/>
            </p:nvSpPr>
            <p:spPr>
              <a:xfrm>
                <a:off x="2337486" y="6200470"/>
                <a:ext cx="300300" cy="289500"/>
              </a:xfrm>
              <a:prstGeom prst="flowChartConnector">
                <a:avLst/>
              </a:prstGeom>
              <a:solidFill>
                <a:srgbClr val="FFFFFF"/>
              </a:solidFill>
              <a:ln w="12700" cap="flat" cmpd="sng">
                <a:solidFill>
                  <a:srgbClr val="1BBC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8" name="Google Shape;428;ga2c4bae3a4_2_18"/>
              <p:cNvSpPr txBox="1"/>
              <p:nvPr/>
            </p:nvSpPr>
            <p:spPr>
              <a:xfrm>
                <a:off x="2269276" y="6183020"/>
                <a:ext cx="441900" cy="33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50"/>
                  <a:buFont typeface="Arial"/>
                  <a:buNone/>
                </a:pPr>
                <a:r>
                  <a:rPr lang="ko-KR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10</a:t>
                </a:r>
                <a:endParaRPr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429" name="Google Shape;429;ga2c4bae3a4_2_18"/>
          <p:cNvSpPr txBox="1"/>
          <p:nvPr/>
        </p:nvSpPr>
        <p:spPr>
          <a:xfrm>
            <a:off x="9334581" y="1248357"/>
            <a:ext cx="2721361" cy="53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(6) 추가 버튼 클릭</a:t>
            </a:r>
            <a:endParaRPr sz="12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-추가할 제품 명, 수량 추가</a:t>
            </a:r>
            <a:endParaRPr sz="12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-추가된 항목으로 출력</a:t>
            </a:r>
            <a:endParaRPr sz="12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8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(7) 추가 항목 체크박스 클릭</a:t>
            </a:r>
            <a:endParaRPr sz="12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-선택된 제품 확인</a:t>
            </a:r>
            <a:endParaRPr sz="12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(8) 선택 삭제 버튼 클릭</a:t>
            </a:r>
            <a:endParaRPr sz="12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-체크박스에 선택된 항목 삭제</a:t>
            </a:r>
            <a:endParaRPr sz="12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(9) 전체 선택 버튼 클릭</a:t>
            </a:r>
            <a:endParaRPr sz="12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-추가된 항목 체크박스 전체 선택</a:t>
            </a:r>
            <a:endParaRPr sz="12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(10)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작성완료</a:t>
            </a:r>
            <a:r>
              <a:rPr lang="ko-KR" sz="12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 버튼 클릭</a:t>
            </a:r>
            <a:endParaRPr sz="12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-추가 질문으로 연결</a:t>
            </a:r>
            <a:endParaRPr sz="12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(11) </a:t>
            </a:r>
            <a:r>
              <a:rPr lang="ko-KR" sz="1200" b="0" i="0" u="none" strike="noStrike" cap="none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추가질문</a:t>
            </a:r>
            <a:endParaRPr sz="12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-제목, 추가 제품 등을 장보기 목록에 추가 여부</a:t>
            </a:r>
            <a:endParaRPr sz="12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(12) 새 장보기 목록 화면</a:t>
            </a:r>
            <a:endParaRPr sz="12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-이전 수정 사항 반영</a:t>
            </a:r>
            <a:endParaRPr sz="12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(13) 체크박스 선택 및 삭제</a:t>
            </a:r>
            <a:endParaRPr sz="12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-전체 및 선택 항목 삭제</a:t>
            </a:r>
            <a:endParaRPr sz="12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(14) 장보기 완료</a:t>
            </a:r>
            <a:endParaRPr sz="12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-완료 질문으로 연결</a:t>
            </a:r>
            <a:endParaRPr sz="12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(15) 완료 질문</a:t>
            </a:r>
            <a:endParaRPr sz="12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-해당 장보기 목록 완료 여부</a:t>
            </a:r>
            <a:endParaRPr sz="12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2c4bae3a4_2_110"/>
          <p:cNvSpPr/>
          <p:nvPr/>
        </p:nvSpPr>
        <p:spPr>
          <a:xfrm>
            <a:off x="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435" name="Google Shape;435;ga2c4bae3a4_2_110"/>
          <p:cNvSpPr/>
          <p:nvPr/>
        </p:nvSpPr>
        <p:spPr>
          <a:xfrm>
            <a:off x="243840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436" name="Google Shape;436;ga2c4bae3a4_2_110"/>
          <p:cNvSpPr/>
          <p:nvPr/>
        </p:nvSpPr>
        <p:spPr>
          <a:xfrm>
            <a:off x="4876800" y="-2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437" name="Google Shape;437;ga2c4bae3a4_2_110"/>
          <p:cNvSpPr/>
          <p:nvPr/>
        </p:nvSpPr>
        <p:spPr>
          <a:xfrm>
            <a:off x="73152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438" name="Google Shape;438;ga2c4bae3a4_2_110"/>
          <p:cNvSpPr/>
          <p:nvPr/>
        </p:nvSpPr>
        <p:spPr>
          <a:xfrm>
            <a:off x="97536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439" name="Google Shape;439;ga2c4bae3a4_2_110"/>
          <p:cNvSpPr txBox="1"/>
          <p:nvPr/>
        </p:nvSpPr>
        <p:spPr>
          <a:xfrm>
            <a:off x="160421" y="304800"/>
            <a:ext cx="93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Part</a:t>
            </a:r>
            <a:r>
              <a:rPr lang="ko-KR" sz="1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2,</a:t>
            </a:r>
            <a:endParaRPr sz="16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cxnSp>
        <p:nvCxnSpPr>
          <p:cNvPr id="440" name="Google Shape;440;ga2c4bae3a4_2_110"/>
          <p:cNvCxnSpPr/>
          <p:nvPr/>
        </p:nvCxnSpPr>
        <p:spPr>
          <a:xfrm>
            <a:off x="1061630" y="1097280"/>
            <a:ext cx="1113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1" name="Google Shape;441;ga2c4bae3a4_2_110"/>
          <p:cNvSpPr txBox="1"/>
          <p:nvPr/>
        </p:nvSpPr>
        <p:spPr>
          <a:xfrm>
            <a:off x="1061623" y="320200"/>
            <a:ext cx="5210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2. 화면 구성 - </a:t>
            </a:r>
            <a:r>
              <a:rPr lang="ko-KR" sz="25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UI 설계도</a:t>
            </a:r>
            <a:endParaRPr sz="3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grpSp>
        <p:nvGrpSpPr>
          <p:cNvPr id="442" name="Google Shape;442;ga2c4bae3a4_2_110"/>
          <p:cNvGrpSpPr/>
          <p:nvPr/>
        </p:nvGrpSpPr>
        <p:grpSpPr>
          <a:xfrm>
            <a:off x="375660" y="1210963"/>
            <a:ext cx="8517565" cy="5333858"/>
            <a:chOff x="150163" y="1532401"/>
            <a:chExt cx="9057385" cy="4384233"/>
          </a:xfrm>
        </p:grpSpPr>
        <p:sp>
          <p:nvSpPr>
            <p:cNvPr id="443" name="Google Shape;443;ga2c4bae3a4_2_110"/>
            <p:cNvSpPr txBox="1"/>
            <p:nvPr/>
          </p:nvSpPr>
          <p:spPr>
            <a:xfrm>
              <a:off x="150163" y="5465638"/>
              <a:ext cx="2412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rPr>
                <a:t>장바구니</a:t>
              </a:r>
              <a:endParaRPr sz="18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44" name="Google Shape;444;ga2c4bae3a4_2_110"/>
            <p:cNvSpPr txBox="1"/>
            <p:nvPr/>
          </p:nvSpPr>
          <p:spPr>
            <a:xfrm>
              <a:off x="4761915" y="5465629"/>
              <a:ext cx="2412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rPr>
                <a:t>가계부</a:t>
              </a:r>
              <a:endParaRPr sz="18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445" name="Google Shape;445;ga2c4bae3a4_2_110"/>
            <p:cNvSpPr txBox="1"/>
            <p:nvPr/>
          </p:nvSpPr>
          <p:spPr>
            <a:xfrm>
              <a:off x="6794648" y="5421634"/>
              <a:ext cx="2412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 err="1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rPr>
                <a:t>내정보</a:t>
              </a:r>
              <a:endParaRPr sz="18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endParaRPr>
            </a:p>
          </p:txBody>
        </p:sp>
        <p:pic>
          <p:nvPicPr>
            <p:cNvPr id="446" name="Google Shape;446;ga2c4bae3a4_2_110"/>
            <p:cNvPicPr preferRelativeResize="0"/>
            <p:nvPr/>
          </p:nvPicPr>
          <p:blipFill rotWithShape="1">
            <a:blip r:embed="rId3">
              <a:alphaModFix/>
            </a:blip>
            <a:srcRect t="10504" b="9496"/>
            <a:stretch/>
          </p:blipFill>
          <p:spPr>
            <a:xfrm>
              <a:off x="4736647" y="1562880"/>
              <a:ext cx="2151025" cy="3720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ga2c4bae3a4_2_110"/>
            <p:cNvPicPr preferRelativeResize="0"/>
            <p:nvPr/>
          </p:nvPicPr>
          <p:blipFill rotWithShape="1">
            <a:blip r:embed="rId4">
              <a:alphaModFix/>
            </a:blip>
            <a:srcRect t="10543" b="9641"/>
            <a:stretch/>
          </p:blipFill>
          <p:spPr>
            <a:xfrm>
              <a:off x="6965868" y="1532401"/>
              <a:ext cx="2171985" cy="3748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ga2c4bae3a4_2_11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41531" y="1603013"/>
              <a:ext cx="2169677" cy="3712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ga2c4bae3a4_2_11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552842" y="1603013"/>
              <a:ext cx="2129181" cy="36844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0" name="Google Shape;450;ga2c4bae3a4_2_110"/>
            <p:cNvSpPr txBox="1"/>
            <p:nvPr/>
          </p:nvSpPr>
          <p:spPr>
            <a:xfrm>
              <a:off x="2410982" y="5421634"/>
              <a:ext cx="2412900" cy="49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rPr>
                <a:t>장바구니</a:t>
              </a:r>
              <a:endParaRPr sz="18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rPr>
                <a:t>- 방문 매장</a:t>
              </a:r>
              <a:endParaRPr sz="18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ga2c4bae3a4_2_110"/>
            <p:cNvGrpSpPr/>
            <p:nvPr/>
          </p:nvGrpSpPr>
          <p:grpSpPr>
            <a:xfrm>
              <a:off x="797137" y="4560301"/>
              <a:ext cx="441900" cy="289500"/>
              <a:chOff x="2266686" y="6200470"/>
              <a:chExt cx="441900" cy="289500"/>
            </a:xfrm>
          </p:grpSpPr>
          <p:sp>
            <p:nvSpPr>
              <p:cNvPr id="452" name="Google Shape;452;ga2c4bae3a4_2_110"/>
              <p:cNvSpPr/>
              <p:nvPr/>
            </p:nvSpPr>
            <p:spPr>
              <a:xfrm>
                <a:off x="2337486" y="6200470"/>
                <a:ext cx="300300" cy="289500"/>
              </a:xfrm>
              <a:prstGeom prst="flowChartConnector">
                <a:avLst/>
              </a:prstGeom>
              <a:solidFill>
                <a:srgbClr val="FFFFFF"/>
              </a:solidFill>
              <a:ln w="12700" cap="flat" cmpd="sng">
                <a:solidFill>
                  <a:srgbClr val="1BBC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53" name="Google Shape;453;ga2c4bae3a4_2_110"/>
              <p:cNvSpPr txBox="1"/>
              <p:nvPr/>
            </p:nvSpPr>
            <p:spPr>
              <a:xfrm>
                <a:off x="2266686" y="6226149"/>
                <a:ext cx="441900" cy="26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ko-KR" b="0" i="0" u="none" strike="noStrike" cap="none" dirty="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16</a:t>
                </a:r>
                <a:endParaRPr b="0" i="0" u="none" strike="noStrike" cap="none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54" name="Google Shape;454;ga2c4bae3a4_2_110"/>
            <p:cNvGrpSpPr/>
            <p:nvPr/>
          </p:nvGrpSpPr>
          <p:grpSpPr>
            <a:xfrm>
              <a:off x="3374873" y="3621655"/>
              <a:ext cx="441900" cy="289500"/>
              <a:chOff x="2266686" y="6200470"/>
              <a:chExt cx="441900" cy="289500"/>
            </a:xfrm>
          </p:grpSpPr>
          <p:sp>
            <p:nvSpPr>
              <p:cNvPr id="455" name="Google Shape;455;ga2c4bae3a4_2_110"/>
              <p:cNvSpPr/>
              <p:nvPr/>
            </p:nvSpPr>
            <p:spPr>
              <a:xfrm>
                <a:off x="2337486" y="6200470"/>
                <a:ext cx="300300" cy="289500"/>
              </a:xfrm>
              <a:prstGeom prst="flowChartConnector">
                <a:avLst/>
              </a:prstGeom>
              <a:solidFill>
                <a:srgbClr val="FFFFFF"/>
              </a:solidFill>
              <a:ln w="12700" cap="flat" cmpd="sng">
                <a:solidFill>
                  <a:srgbClr val="1BBC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56" name="Google Shape;456;ga2c4bae3a4_2_110"/>
              <p:cNvSpPr txBox="1"/>
              <p:nvPr/>
            </p:nvSpPr>
            <p:spPr>
              <a:xfrm>
                <a:off x="2266686" y="6228370"/>
                <a:ext cx="441900" cy="26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ko-KR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17</a:t>
                </a:r>
                <a:endParaRPr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57" name="Google Shape;457;ga2c4bae3a4_2_110"/>
            <p:cNvGrpSpPr/>
            <p:nvPr/>
          </p:nvGrpSpPr>
          <p:grpSpPr>
            <a:xfrm>
              <a:off x="5747414" y="4528564"/>
              <a:ext cx="441900" cy="293338"/>
              <a:chOff x="2266685" y="6200470"/>
              <a:chExt cx="441900" cy="293338"/>
            </a:xfrm>
          </p:grpSpPr>
          <p:sp>
            <p:nvSpPr>
              <p:cNvPr id="458" name="Google Shape;458;ga2c4bae3a4_2_110"/>
              <p:cNvSpPr/>
              <p:nvPr/>
            </p:nvSpPr>
            <p:spPr>
              <a:xfrm>
                <a:off x="2337486" y="6200470"/>
                <a:ext cx="300300" cy="289500"/>
              </a:xfrm>
              <a:prstGeom prst="flowChartConnector">
                <a:avLst/>
              </a:prstGeom>
              <a:solidFill>
                <a:srgbClr val="FFFFFF"/>
              </a:solidFill>
              <a:ln w="12700" cap="flat" cmpd="sng">
                <a:solidFill>
                  <a:srgbClr val="1BBC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59" name="Google Shape;459;ga2c4bae3a4_2_110"/>
              <p:cNvSpPr txBox="1"/>
              <p:nvPr/>
            </p:nvSpPr>
            <p:spPr>
              <a:xfrm>
                <a:off x="2266685" y="6232208"/>
                <a:ext cx="441900" cy="26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ko-KR" b="0" i="0" u="none" strike="noStrike" cap="none" dirty="0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18</a:t>
                </a:r>
                <a:endParaRPr b="0" i="0" u="none" strike="noStrike" cap="none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60" name="Google Shape;460;ga2c4bae3a4_2_110"/>
            <p:cNvGrpSpPr/>
            <p:nvPr/>
          </p:nvGrpSpPr>
          <p:grpSpPr>
            <a:xfrm>
              <a:off x="8645502" y="4471273"/>
              <a:ext cx="441900" cy="289500"/>
              <a:chOff x="2266686" y="6200470"/>
              <a:chExt cx="441900" cy="289500"/>
            </a:xfrm>
          </p:grpSpPr>
          <p:sp>
            <p:nvSpPr>
              <p:cNvPr id="461" name="Google Shape;461;ga2c4bae3a4_2_110"/>
              <p:cNvSpPr/>
              <p:nvPr/>
            </p:nvSpPr>
            <p:spPr>
              <a:xfrm>
                <a:off x="2337486" y="6200470"/>
                <a:ext cx="300300" cy="289500"/>
              </a:xfrm>
              <a:prstGeom prst="flowChartConnector">
                <a:avLst/>
              </a:prstGeom>
              <a:solidFill>
                <a:srgbClr val="FFFFFF"/>
              </a:solidFill>
              <a:ln w="12700" cap="flat" cmpd="sng">
                <a:solidFill>
                  <a:srgbClr val="1BBC9B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2" name="Google Shape;462;ga2c4bae3a4_2_110"/>
              <p:cNvSpPr txBox="1"/>
              <p:nvPr/>
            </p:nvSpPr>
            <p:spPr>
              <a:xfrm>
                <a:off x="2266686" y="6228370"/>
                <a:ext cx="441900" cy="26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ko-KR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19</a:t>
                </a:r>
                <a:endParaRPr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463" name="Google Shape;463;ga2c4bae3a4_2_110"/>
          <p:cNvSpPr txBox="1"/>
          <p:nvPr/>
        </p:nvSpPr>
        <p:spPr>
          <a:xfrm>
            <a:off x="9169658" y="1210963"/>
            <a:ext cx="2731200" cy="3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(16) 장바구니 클릭</a:t>
            </a:r>
            <a:endParaRPr sz="1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-현재 장바구니 화면 출력</a:t>
            </a:r>
            <a:endParaRPr sz="1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(17) </a:t>
            </a:r>
            <a:r>
              <a:rPr lang="ko-KR" sz="1600" b="0" i="0" u="none" strike="noStrike" cap="none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드롭다운</a:t>
            </a:r>
            <a:r>
              <a:rPr lang="ko-KR"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 박스 클릭</a:t>
            </a:r>
            <a:endParaRPr sz="1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-최근 목록을 </a:t>
            </a:r>
            <a:r>
              <a:rPr lang="ko-KR" sz="1600" b="0" i="0" u="none" strike="noStrike" cap="none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default</a:t>
            </a:r>
            <a:endParaRPr sz="18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-장보기 목록에 저장된 리스트 </a:t>
            </a:r>
            <a:endParaRPr sz="1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확인 및 클릭</a:t>
            </a:r>
            <a:endParaRPr sz="1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(18) 가계부</a:t>
            </a:r>
            <a:endParaRPr sz="1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-결제 내역(</a:t>
            </a:r>
            <a:r>
              <a:rPr lang="ko-KR" sz="1600" b="0" i="0" u="none" strike="noStrike" cap="none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일자,금액,목록</a:t>
            </a:r>
            <a:r>
              <a:rPr lang="ko-KR"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) 리포트</a:t>
            </a:r>
            <a:endParaRPr sz="1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-결제 분석 내역 리포트</a:t>
            </a:r>
            <a:endParaRPr sz="1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(19) </a:t>
            </a:r>
            <a:r>
              <a:rPr lang="ko-KR" sz="1600" b="0" i="0" u="none" strike="noStrike" cap="none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내정보</a:t>
            </a:r>
            <a:endParaRPr sz="1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-사용자 프로필 확인</a:t>
            </a:r>
            <a:endParaRPr sz="1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-자동 결제 카드 설정</a:t>
            </a:r>
            <a:endParaRPr sz="1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-자주 찾는 매장 설정</a:t>
            </a:r>
            <a:endParaRPr sz="1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-</a:t>
            </a:r>
            <a:r>
              <a:rPr lang="ko-KR" sz="1600" b="0" i="0" u="none" strike="noStrike" cap="none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친구초대</a:t>
            </a:r>
            <a:endParaRPr sz="1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-공지사항</a:t>
            </a:r>
            <a:endParaRPr sz="1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-자주 묻는 질문</a:t>
            </a:r>
            <a:endParaRPr sz="1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-앱 설정</a:t>
            </a:r>
            <a:endParaRPr sz="1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acd0fbca65_0_159"/>
          <p:cNvSpPr/>
          <p:nvPr/>
        </p:nvSpPr>
        <p:spPr>
          <a:xfrm>
            <a:off x="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469" name="Google Shape;469;gacd0fbca65_0_159"/>
          <p:cNvSpPr/>
          <p:nvPr/>
        </p:nvSpPr>
        <p:spPr>
          <a:xfrm>
            <a:off x="243840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470" name="Google Shape;470;gacd0fbca65_0_159"/>
          <p:cNvSpPr/>
          <p:nvPr/>
        </p:nvSpPr>
        <p:spPr>
          <a:xfrm>
            <a:off x="4876800" y="-2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471" name="Google Shape;471;gacd0fbca65_0_159"/>
          <p:cNvSpPr/>
          <p:nvPr/>
        </p:nvSpPr>
        <p:spPr>
          <a:xfrm>
            <a:off x="73152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472" name="Google Shape;472;gacd0fbca65_0_159"/>
          <p:cNvSpPr/>
          <p:nvPr/>
        </p:nvSpPr>
        <p:spPr>
          <a:xfrm>
            <a:off x="97536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473" name="Google Shape;473;gacd0fbca65_0_159"/>
          <p:cNvSpPr txBox="1"/>
          <p:nvPr/>
        </p:nvSpPr>
        <p:spPr>
          <a:xfrm>
            <a:off x="160421" y="304800"/>
            <a:ext cx="93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Part</a:t>
            </a:r>
            <a:r>
              <a:rPr lang="ko-KR" sz="1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2,</a:t>
            </a:r>
            <a:endParaRPr sz="16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474" name="Google Shape;474;gacd0fbca65_0_159"/>
          <p:cNvSpPr txBox="1"/>
          <p:nvPr/>
        </p:nvSpPr>
        <p:spPr>
          <a:xfrm>
            <a:off x="1061621" y="320200"/>
            <a:ext cx="6378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ko-KR" sz="3600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</a:t>
            </a:r>
            <a:r>
              <a:rPr lang="ko-KR" sz="3600" b="0" i="0" u="none" strike="noStrike" cap="none" dirty="0" smtClean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. </a:t>
            </a:r>
            <a:r>
              <a:rPr lang="ko-KR" sz="3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CRUD </a:t>
            </a:r>
            <a:r>
              <a:rPr lang="ko-KR" sz="3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Matrix</a:t>
            </a:r>
            <a:endParaRPr sz="25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cxnSp>
        <p:nvCxnSpPr>
          <p:cNvPr id="475" name="Google Shape;475;gacd0fbca65_0_159"/>
          <p:cNvCxnSpPr/>
          <p:nvPr/>
        </p:nvCxnSpPr>
        <p:spPr>
          <a:xfrm>
            <a:off x="1061630" y="1097280"/>
            <a:ext cx="1113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476" name="Google Shape;476;gacd0fbca65_0_159"/>
          <p:cNvGraphicFramePr/>
          <p:nvPr>
            <p:extLst>
              <p:ext uri="{D42A27DB-BD31-4B8C-83A1-F6EECF244321}">
                <p14:modId xmlns:p14="http://schemas.microsoft.com/office/powerpoint/2010/main" val="142734451"/>
              </p:ext>
            </p:extLst>
          </p:nvPr>
        </p:nvGraphicFramePr>
        <p:xfrm>
          <a:off x="1864465" y="1257344"/>
          <a:ext cx="8894350" cy="5272350"/>
        </p:xfrm>
        <a:graphic>
          <a:graphicData uri="http://schemas.openxmlformats.org/drawingml/2006/table">
            <a:tbl>
              <a:tblPr>
                <a:noFill/>
                <a:tableStyleId>{4B4FDEF9-2643-4024-903E-A6BD9EF2F40B}</a:tableStyleId>
              </a:tblPr>
              <a:tblGrid>
                <a:gridCol w="2949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6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6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6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6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94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/>
                        <a:t>　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회원</a:t>
                      </a:r>
                      <a:endParaRPr sz="17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쇼핑목록</a:t>
                      </a:r>
                      <a:endParaRPr sz="17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지난 </a:t>
                      </a:r>
                      <a:r>
                        <a:rPr lang="ko-KR" sz="17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쇼핑목록</a:t>
                      </a:r>
                      <a:endParaRPr sz="17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장바구니</a:t>
                      </a:r>
                      <a:endParaRPr sz="17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로그인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R</a:t>
                      </a:r>
                      <a:endParaRPr sz="17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회원가입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C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회원정보 수정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U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회원정보 삭제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D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쇼핑목록 입력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C</a:t>
                      </a:r>
                      <a:endParaRPr sz="17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쇼핑목록 조회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R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R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2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쇼핑목록 수정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U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U</a:t>
                      </a:r>
                      <a:endParaRPr sz="17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2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쇼핑목록</a:t>
                      </a:r>
                      <a:r>
                        <a:rPr lang="ko-KR" sz="17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삭제</a:t>
                      </a:r>
                      <a:endParaRPr sz="17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D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D</a:t>
                      </a:r>
                      <a:endParaRPr sz="17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2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장바구니 입력</a:t>
                      </a:r>
                      <a:endParaRPr sz="17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C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2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장바구니 조회</a:t>
                      </a:r>
                      <a:endParaRPr sz="17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R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2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장바구니 수정</a:t>
                      </a:r>
                      <a:endParaRPr sz="17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U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4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장바구니 삭제</a:t>
                      </a:r>
                      <a:endParaRPr sz="17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　</a:t>
                      </a:r>
                      <a:endParaRPr sz="17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ko-KR" sz="17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D</a:t>
                      </a:r>
                      <a:endParaRPr sz="17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Malgun Gothic"/>
                        <a:sym typeface="Malgun Gothic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cxnSp>
        <p:nvCxnSpPr>
          <p:cNvPr id="477" name="Google Shape;477;gacd0fbca65_0_159"/>
          <p:cNvCxnSpPr/>
          <p:nvPr/>
        </p:nvCxnSpPr>
        <p:spPr>
          <a:xfrm>
            <a:off x="1864467" y="1282299"/>
            <a:ext cx="2944200" cy="7518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8" name="Google Shape;478;gacd0fbca65_0_159"/>
          <p:cNvSpPr txBox="1"/>
          <p:nvPr/>
        </p:nvSpPr>
        <p:spPr>
          <a:xfrm>
            <a:off x="1984440" y="1693637"/>
            <a:ext cx="169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단위 프로세스</a:t>
            </a:r>
            <a:endParaRPr sz="18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479" name="Google Shape;479;gacd0fbca65_0_159"/>
          <p:cNvSpPr txBox="1"/>
          <p:nvPr/>
        </p:nvSpPr>
        <p:spPr>
          <a:xfrm>
            <a:off x="3428119" y="1335335"/>
            <a:ext cx="15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엔티티</a:t>
            </a:r>
            <a:r>
              <a:rPr lang="ko-KR" sz="18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집합</a:t>
            </a:r>
            <a:endParaRPr sz="18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cd0fbca65_0_182"/>
          <p:cNvSpPr/>
          <p:nvPr/>
        </p:nvSpPr>
        <p:spPr>
          <a:xfrm>
            <a:off x="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485" name="Google Shape;485;gacd0fbca65_0_182"/>
          <p:cNvSpPr/>
          <p:nvPr/>
        </p:nvSpPr>
        <p:spPr>
          <a:xfrm>
            <a:off x="243840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486" name="Google Shape;486;gacd0fbca65_0_182"/>
          <p:cNvSpPr/>
          <p:nvPr/>
        </p:nvSpPr>
        <p:spPr>
          <a:xfrm>
            <a:off x="4876800" y="-2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487" name="Google Shape;487;gacd0fbca65_0_182"/>
          <p:cNvSpPr/>
          <p:nvPr/>
        </p:nvSpPr>
        <p:spPr>
          <a:xfrm>
            <a:off x="73152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488" name="Google Shape;488;gacd0fbca65_0_182"/>
          <p:cNvSpPr/>
          <p:nvPr/>
        </p:nvSpPr>
        <p:spPr>
          <a:xfrm>
            <a:off x="97536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489" name="Google Shape;489;gacd0fbca65_0_182"/>
          <p:cNvSpPr txBox="1"/>
          <p:nvPr/>
        </p:nvSpPr>
        <p:spPr>
          <a:xfrm>
            <a:off x="160421" y="304800"/>
            <a:ext cx="93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Part</a:t>
            </a:r>
            <a:r>
              <a:rPr lang="ko-KR" sz="1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2,</a:t>
            </a:r>
            <a:endParaRPr sz="16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cxnSp>
        <p:nvCxnSpPr>
          <p:cNvPr id="490" name="Google Shape;490;gacd0fbca65_0_182"/>
          <p:cNvCxnSpPr/>
          <p:nvPr/>
        </p:nvCxnSpPr>
        <p:spPr>
          <a:xfrm>
            <a:off x="1061630" y="1097280"/>
            <a:ext cx="1113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1" name="Google Shape;491;gacd0fbca65_0_182"/>
          <p:cNvSpPr txBox="1"/>
          <p:nvPr/>
        </p:nvSpPr>
        <p:spPr>
          <a:xfrm>
            <a:off x="1100021" y="397476"/>
            <a:ext cx="6378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ko-KR" sz="3600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3</a:t>
            </a:r>
            <a:r>
              <a:rPr lang="ko-KR" sz="3600" b="0" i="0" u="none" strike="noStrike" cap="none" dirty="0" smtClean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. </a:t>
            </a:r>
            <a:r>
              <a:rPr lang="ko-KR" sz="3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CRUD </a:t>
            </a:r>
            <a:r>
              <a:rPr lang="ko-KR" sz="3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Matrix</a:t>
            </a:r>
            <a:endParaRPr sz="25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pic>
        <p:nvPicPr>
          <p:cNvPr id="492" name="Google Shape;492;gacd0fbca65_0_182"/>
          <p:cNvPicPr preferRelativeResize="0"/>
          <p:nvPr/>
        </p:nvPicPr>
        <p:blipFill rotWithShape="1">
          <a:blip r:embed="rId3">
            <a:alphaModFix/>
          </a:blip>
          <a:srcRect t="25106" b="5994"/>
          <a:stretch/>
        </p:blipFill>
        <p:spPr>
          <a:xfrm>
            <a:off x="235188" y="2034050"/>
            <a:ext cx="2768812" cy="423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acd0fbca65_0_182"/>
          <p:cNvPicPr preferRelativeResize="0"/>
          <p:nvPr/>
        </p:nvPicPr>
        <p:blipFill rotWithShape="1">
          <a:blip r:embed="rId4">
            <a:alphaModFix/>
          </a:blip>
          <a:srcRect t="13474" b="6844"/>
          <a:stretch/>
        </p:blipFill>
        <p:spPr>
          <a:xfrm>
            <a:off x="3233288" y="2034050"/>
            <a:ext cx="2768699" cy="419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gacd0fbca65_0_182"/>
          <p:cNvPicPr preferRelativeResize="0"/>
          <p:nvPr/>
        </p:nvPicPr>
        <p:blipFill rotWithShape="1">
          <a:blip r:embed="rId5">
            <a:alphaModFix/>
          </a:blip>
          <a:srcRect t="3472" b="25083"/>
          <a:stretch/>
        </p:blipFill>
        <p:spPr>
          <a:xfrm>
            <a:off x="6255838" y="2034062"/>
            <a:ext cx="2670432" cy="423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gacd0fbca65_0_182"/>
          <p:cNvPicPr preferRelativeResize="0"/>
          <p:nvPr/>
        </p:nvPicPr>
        <p:blipFill rotWithShape="1">
          <a:blip r:embed="rId6">
            <a:alphaModFix/>
          </a:blip>
          <a:srcRect t="3542" b="34637"/>
          <a:stretch/>
        </p:blipFill>
        <p:spPr>
          <a:xfrm>
            <a:off x="9180150" y="2034050"/>
            <a:ext cx="2670424" cy="423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acd0fbca65_0_182"/>
          <p:cNvSpPr/>
          <p:nvPr/>
        </p:nvSpPr>
        <p:spPr>
          <a:xfrm>
            <a:off x="235251" y="1445475"/>
            <a:ext cx="2768700" cy="445500"/>
          </a:xfrm>
          <a:prstGeom prst="rect">
            <a:avLst/>
          </a:prstGeom>
          <a:solidFill>
            <a:srgbClr val="4EC4A4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Create</a:t>
            </a:r>
            <a:endParaRPr sz="2800" b="1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497" name="Google Shape;497;gacd0fbca65_0_182"/>
          <p:cNvSpPr/>
          <p:nvPr/>
        </p:nvSpPr>
        <p:spPr>
          <a:xfrm>
            <a:off x="3184126" y="1445475"/>
            <a:ext cx="2768700" cy="445500"/>
          </a:xfrm>
          <a:prstGeom prst="rect">
            <a:avLst/>
          </a:prstGeom>
          <a:solidFill>
            <a:srgbClr val="4EC4A4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Read</a:t>
            </a:r>
            <a:endParaRPr sz="2800" b="1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498" name="Google Shape;498;gacd0fbca65_0_182"/>
          <p:cNvSpPr/>
          <p:nvPr/>
        </p:nvSpPr>
        <p:spPr>
          <a:xfrm>
            <a:off x="6133001" y="1445463"/>
            <a:ext cx="2768700" cy="445500"/>
          </a:xfrm>
          <a:prstGeom prst="rect">
            <a:avLst/>
          </a:prstGeom>
          <a:solidFill>
            <a:srgbClr val="4EC4A4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Update</a:t>
            </a:r>
            <a:endParaRPr sz="2800" b="1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499" name="Google Shape;499;gacd0fbca65_0_182"/>
          <p:cNvSpPr/>
          <p:nvPr/>
        </p:nvSpPr>
        <p:spPr>
          <a:xfrm>
            <a:off x="9081864" y="1445463"/>
            <a:ext cx="2768700" cy="445500"/>
          </a:xfrm>
          <a:prstGeom prst="rect">
            <a:avLst/>
          </a:prstGeom>
          <a:solidFill>
            <a:srgbClr val="4EC4A4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Delete</a:t>
            </a:r>
            <a:endParaRPr sz="2800" b="1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a2c4bae3a4_2_158"/>
          <p:cNvSpPr/>
          <p:nvPr/>
        </p:nvSpPr>
        <p:spPr>
          <a:xfrm>
            <a:off x="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505" name="Google Shape;505;ga2c4bae3a4_2_158"/>
          <p:cNvSpPr/>
          <p:nvPr/>
        </p:nvSpPr>
        <p:spPr>
          <a:xfrm>
            <a:off x="243840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506" name="Google Shape;506;ga2c4bae3a4_2_158"/>
          <p:cNvSpPr/>
          <p:nvPr/>
        </p:nvSpPr>
        <p:spPr>
          <a:xfrm>
            <a:off x="4876800" y="-2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507" name="Google Shape;507;ga2c4bae3a4_2_158"/>
          <p:cNvSpPr/>
          <p:nvPr/>
        </p:nvSpPr>
        <p:spPr>
          <a:xfrm>
            <a:off x="73152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508" name="Google Shape;508;ga2c4bae3a4_2_158"/>
          <p:cNvSpPr/>
          <p:nvPr/>
        </p:nvSpPr>
        <p:spPr>
          <a:xfrm>
            <a:off x="97536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509" name="Google Shape;509;ga2c4bae3a4_2_158"/>
          <p:cNvSpPr txBox="1"/>
          <p:nvPr/>
        </p:nvSpPr>
        <p:spPr>
          <a:xfrm>
            <a:off x="160421" y="304800"/>
            <a:ext cx="93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Part</a:t>
            </a:r>
            <a:r>
              <a:rPr lang="ko-KR" sz="1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2,</a:t>
            </a:r>
            <a:endParaRPr sz="16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510" name="Google Shape;510;ga2c4bae3a4_2_158"/>
          <p:cNvSpPr txBox="1"/>
          <p:nvPr/>
        </p:nvSpPr>
        <p:spPr>
          <a:xfrm>
            <a:off x="1061621" y="320200"/>
            <a:ext cx="6378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ko-KR" sz="3600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</a:t>
            </a:r>
            <a:r>
              <a:rPr lang="ko-KR" sz="3600" b="0" i="0" u="none" strike="noStrike" cap="none" dirty="0" smtClean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. </a:t>
            </a:r>
            <a:r>
              <a:rPr lang="ko-KR" sz="3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데이터 모델 </a:t>
            </a:r>
            <a:r>
              <a:rPr lang="ko-KR" sz="25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- ERD</a:t>
            </a:r>
            <a:endParaRPr sz="25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cxnSp>
        <p:nvCxnSpPr>
          <p:cNvPr id="511" name="Google Shape;511;ga2c4bae3a4_2_158"/>
          <p:cNvCxnSpPr/>
          <p:nvPr/>
        </p:nvCxnSpPr>
        <p:spPr>
          <a:xfrm>
            <a:off x="1061630" y="1097280"/>
            <a:ext cx="1113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2" name="Google Shape;512;ga2c4bae3a4_2_158"/>
          <p:cNvSpPr txBox="1"/>
          <p:nvPr/>
        </p:nvSpPr>
        <p:spPr>
          <a:xfrm>
            <a:off x="422396" y="1450919"/>
            <a:ext cx="1346769" cy="430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200" b="1" i="0" u="none" strike="noStrike" cap="none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논리 모델</a:t>
            </a:r>
            <a:endParaRPr sz="2200" b="1" i="0" u="none" strike="noStrike" cap="none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513" name="Google Shape;513;ga2c4bae3a4_2_158"/>
          <p:cNvSpPr txBox="1"/>
          <p:nvPr/>
        </p:nvSpPr>
        <p:spPr>
          <a:xfrm>
            <a:off x="422388" y="4379207"/>
            <a:ext cx="1346777" cy="430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200" b="1" i="0" u="none" strike="noStrike" cap="none" dirty="0">
                <a:solidFill>
                  <a:schemeClr val="bg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물리 모델</a:t>
            </a:r>
            <a:endParaRPr sz="2200" b="1" i="0" u="none" strike="noStrike" cap="none" dirty="0">
              <a:solidFill>
                <a:schemeClr val="bg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08" y="4035015"/>
            <a:ext cx="10158937" cy="25567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14" y="1347253"/>
            <a:ext cx="10120831" cy="25811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-1"/>
            <a:ext cx="6096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2"/>
          <p:cNvCxnSpPr/>
          <p:nvPr/>
        </p:nvCxnSpPr>
        <p:spPr>
          <a:xfrm>
            <a:off x="802105" y="1540042"/>
            <a:ext cx="5293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5" name="Google Shape;95;p2"/>
          <p:cNvSpPr txBox="1"/>
          <p:nvPr/>
        </p:nvSpPr>
        <p:spPr>
          <a:xfrm>
            <a:off x="802099" y="611200"/>
            <a:ext cx="1284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0" i="0" u="none" strike="noStrike" cap="none" dirty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목차</a:t>
            </a:r>
            <a:endParaRPr sz="14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grpSp>
        <p:nvGrpSpPr>
          <p:cNvPr id="97" name="Google Shape;97;p2"/>
          <p:cNvGrpSpPr/>
          <p:nvPr/>
        </p:nvGrpSpPr>
        <p:grpSpPr>
          <a:xfrm>
            <a:off x="802105" y="2388685"/>
            <a:ext cx="3365145" cy="523200"/>
            <a:chOff x="802105" y="2134906"/>
            <a:chExt cx="3365145" cy="523200"/>
          </a:xfrm>
        </p:grpSpPr>
        <p:sp>
          <p:nvSpPr>
            <p:cNvPr id="98" name="Google Shape;98;p2"/>
            <p:cNvSpPr txBox="1"/>
            <p:nvPr/>
          </p:nvSpPr>
          <p:spPr>
            <a:xfrm>
              <a:off x="802105" y="2134906"/>
              <a:ext cx="684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01</a:t>
              </a:r>
              <a:endParaRPr sz="2800" b="1" i="0" u="none" strike="noStrike" cap="none" dirty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99" name="Google Shape;99;p2"/>
            <p:cNvSpPr txBox="1"/>
            <p:nvPr/>
          </p:nvSpPr>
          <p:spPr>
            <a:xfrm>
              <a:off x="1611850" y="2134906"/>
              <a:ext cx="2555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서비스 개요</a:t>
              </a:r>
              <a:endParaRPr sz="1400" b="1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</p:grpSp>
      <p:grpSp>
        <p:nvGrpSpPr>
          <p:cNvPr id="100" name="Google Shape;100;p2"/>
          <p:cNvGrpSpPr/>
          <p:nvPr/>
        </p:nvGrpSpPr>
        <p:grpSpPr>
          <a:xfrm>
            <a:off x="802105" y="3421169"/>
            <a:ext cx="3365145" cy="523200"/>
            <a:chOff x="802105" y="2134906"/>
            <a:chExt cx="3365145" cy="523200"/>
          </a:xfrm>
        </p:grpSpPr>
        <p:sp>
          <p:nvSpPr>
            <p:cNvPr id="101" name="Google Shape;101;p2"/>
            <p:cNvSpPr txBox="1"/>
            <p:nvPr/>
          </p:nvSpPr>
          <p:spPr>
            <a:xfrm>
              <a:off x="802105" y="2134906"/>
              <a:ext cx="7536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02</a:t>
              </a:r>
              <a:endParaRPr sz="2800" b="1" i="0" u="none" strike="noStrike" cap="none" dirty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1611850" y="2134906"/>
              <a:ext cx="2555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서비스 구성</a:t>
              </a:r>
              <a:endParaRPr sz="1400" b="1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802105" y="4453653"/>
            <a:ext cx="3365145" cy="523200"/>
            <a:chOff x="802105" y="2134906"/>
            <a:chExt cx="3365145" cy="523200"/>
          </a:xfrm>
        </p:grpSpPr>
        <p:sp>
          <p:nvSpPr>
            <p:cNvPr id="104" name="Google Shape;104;p2"/>
            <p:cNvSpPr txBox="1"/>
            <p:nvPr/>
          </p:nvSpPr>
          <p:spPr>
            <a:xfrm>
              <a:off x="802105" y="2134906"/>
              <a:ext cx="756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03</a:t>
              </a:r>
              <a:endParaRPr sz="2800" b="1" i="0" u="none" strike="noStrike" cap="none" dirty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1611850" y="2134906"/>
              <a:ext cx="2555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프로젝트 관리</a:t>
              </a:r>
              <a:endParaRPr sz="1400" b="1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</p:grpSp>
      <p:grpSp>
        <p:nvGrpSpPr>
          <p:cNvPr id="106" name="Google Shape;106;p2"/>
          <p:cNvGrpSpPr/>
          <p:nvPr/>
        </p:nvGrpSpPr>
        <p:grpSpPr>
          <a:xfrm>
            <a:off x="802105" y="5486137"/>
            <a:ext cx="3983255" cy="523200"/>
            <a:chOff x="802105" y="2134906"/>
            <a:chExt cx="3983255" cy="523200"/>
          </a:xfrm>
        </p:grpSpPr>
        <p:sp>
          <p:nvSpPr>
            <p:cNvPr id="107" name="Google Shape;107;p2"/>
            <p:cNvSpPr txBox="1"/>
            <p:nvPr/>
          </p:nvSpPr>
          <p:spPr>
            <a:xfrm>
              <a:off x="802105" y="2134906"/>
              <a:ext cx="761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04</a:t>
              </a:r>
              <a:endParaRPr sz="2800" b="1" i="0" u="none" strike="noStrike" cap="none" dirty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1611850" y="2134906"/>
              <a:ext cx="317351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1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서비스 발전 방향</a:t>
              </a:r>
              <a:endParaRPr sz="1050" b="1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1400" b="1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2c4bae3a4_2_182"/>
          <p:cNvSpPr/>
          <p:nvPr/>
        </p:nvSpPr>
        <p:spPr>
          <a:xfrm>
            <a:off x="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521" name="Google Shape;521;ga2c4bae3a4_2_182"/>
          <p:cNvSpPr/>
          <p:nvPr/>
        </p:nvSpPr>
        <p:spPr>
          <a:xfrm>
            <a:off x="243840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522" name="Google Shape;522;ga2c4bae3a4_2_182"/>
          <p:cNvSpPr/>
          <p:nvPr/>
        </p:nvSpPr>
        <p:spPr>
          <a:xfrm>
            <a:off x="4876800" y="-2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523" name="Google Shape;523;ga2c4bae3a4_2_182"/>
          <p:cNvSpPr/>
          <p:nvPr/>
        </p:nvSpPr>
        <p:spPr>
          <a:xfrm>
            <a:off x="73152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524" name="Google Shape;524;ga2c4bae3a4_2_182"/>
          <p:cNvSpPr/>
          <p:nvPr/>
        </p:nvSpPr>
        <p:spPr>
          <a:xfrm>
            <a:off x="97536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525" name="Google Shape;525;ga2c4bae3a4_2_182"/>
          <p:cNvSpPr txBox="1"/>
          <p:nvPr/>
        </p:nvSpPr>
        <p:spPr>
          <a:xfrm>
            <a:off x="160421" y="304800"/>
            <a:ext cx="93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Part</a:t>
            </a:r>
            <a:r>
              <a:rPr lang="ko-KR" sz="1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2,</a:t>
            </a:r>
            <a:endParaRPr sz="16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526" name="Google Shape;526;ga2c4bae3a4_2_182"/>
          <p:cNvSpPr txBox="1"/>
          <p:nvPr/>
        </p:nvSpPr>
        <p:spPr>
          <a:xfrm>
            <a:off x="1061621" y="320200"/>
            <a:ext cx="6378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ko-KR" sz="3600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4</a:t>
            </a:r>
            <a:r>
              <a:rPr lang="ko-KR" sz="3600" b="0" i="0" u="none" strike="noStrike" cap="none" dirty="0" smtClean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. </a:t>
            </a:r>
            <a:r>
              <a:rPr lang="ko-KR" sz="3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데이터 모델 </a:t>
            </a:r>
            <a:r>
              <a:rPr lang="ko-KR" sz="25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- 테이블 명세서</a:t>
            </a:r>
            <a:endParaRPr sz="25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cxnSp>
        <p:nvCxnSpPr>
          <p:cNvPr id="527" name="Google Shape;527;ga2c4bae3a4_2_182"/>
          <p:cNvCxnSpPr/>
          <p:nvPr/>
        </p:nvCxnSpPr>
        <p:spPr>
          <a:xfrm>
            <a:off x="1061630" y="1097280"/>
            <a:ext cx="1113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528" name="Google Shape;528;ga2c4bae3a4_2_182"/>
          <p:cNvGraphicFramePr/>
          <p:nvPr>
            <p:extLst>
              <p:ext uri="{D42A27DB-BD31-4B8C-83A1-F6EECF244321}">
                <p14:modId xmlns:p14="http://schemas.microsoft.com/office/powerpoint/2010/main" val="776956348"/>
              </p:ext>
            </p:extLst>
          </p:nvPr>
        </p:nvGraphicFramePr>
        <p:xfrm>
          <a:off x="1100037" y="1305302"/>
          <a:ext cx="10618500" cy="4817450"/>
        </p:xfrm>
        <a:graphic>
          <a:graphicData uri="http://schemas.openxmlformats.org/drawingml/2006/table">
            <a:tbl>
              <a:tblPr>
                <a:noFill/>
                <a:tableStyleId>{CAAA88E5-767A-4B14-9C5F-9EE01C6CAF3B}</a:tableStyleId>
              </a:tblPr>
              <a:tblGrid>
                <a:gridCol w="176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69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Logical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full-name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Physical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Data </a:t>
                      </a: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Type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Null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Default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회원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user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user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회원번호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userNumber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uno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VACHAR(100)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Not</a:t>
                      </a:r>
                      <a:r>
                        <a:rPr lang="ko-KR" sz="14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Null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회원이메일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userEmail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uemail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VACHAR(100)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회원비밀번호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password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upw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VACHAR(100)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로그인유형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loginType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logtyp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VACHAR(100)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쇼핑</a:t>
                      </a:r>
                      <a:r>
                        <a:rPr lang="ko-KR" sz="1400" u="none" strike="noStrike" cap="none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목록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memoList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mlist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쇼핑</a:t>
                      </a:r>
                      <a:r>
                        <a:rPr lang="ko-KR" sz="1400" u="none" strike="noStrike" cap="none" dirty="0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목록번호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memoNumber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mno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VACHAR(100)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Not</a:t>
                      </a:r>
                      <a:r>
                        <a:rPr lang="ko-KR" sz="14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Null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u="none" strike="noStrike" cap="none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쇼핑</a:t>
                      </a:r>
                      <a:r>
                        <a:rPr lang="ko-KR" sz="1400" u="none" strike="noStrike" cap="none" dirty="0" err="1" smtClean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목록명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memoName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mname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VACHAR(100)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생성일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createDate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cdate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DATE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1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확인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confirm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confirm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CHAR(1)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Not</a:t>
                      </a:r>
                      <a:r>
                        <a:rPr lang="ko-KR" sz="14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Null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예산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budget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budget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INTEGER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상세보기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detail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detail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상세목록번호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detailNumber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detailno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VACHAR(100)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Not</a:t>
                      </a:r>
                      <a:r>
                        <a:rPr lang="ko-KR" sz="14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Null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2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장바구니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basket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bs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장바구니번호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basketNumber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bsno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VARCHAR(100)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0D08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Not</a:t>
                      </a:r>
                      <a:r>
                        <a:rPr lang="ko-KR" sz="14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 </a:t>
                      </a: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Null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개별품목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productName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pdname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0D08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VARCHAR(1000)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90D08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0D08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개별수량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productQuantity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pdqty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INTEGER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4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개별가격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productPrice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pdprice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</a:rPr>
                        <a:t>NUMBER(16,0)</a:t>
                      </a:r>
                      <a:endParaRPr sz="1400" u="none" strike="noStrike" cap="none" dirty="0"/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</a:endParaRPr>
                    </a:p>
                  </a:txBody>
                  <a:tcPr marL="6700" marR="6700" marT="4450" marB="44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a2c4bae3a4_2_195"/>
          <p:cNvSpPr/>
          <p:nvPr/>
        </p:nvSpPr>
        <p:spPr>
          <a:xfrm>
            <a:off x="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534" name="Google Shape;534;ga2c4bae3a4_2_195"/>
          <p:cNvSpPr/>
          <p:nvPr/>
        </p:nvSpPr>
        <p:spPr>
          <a:xfrm>
            <a:off x="243840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535" name="Google Shape;535;ga2c4bae3a4_2_195"/>
          <p:cNvSpPr/>
          <p:nvPr/>
        </p:nvSpPr>
        <p:spPr>
          <a:xfrm>
            <a:off x="4876800" y="-2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536" name="Google Shape;536;ga2c4bae3a4_2_195"/>
          <p:cNvSpPr/>
          <p:nvPr/>
        </p:nvSpPr>
        <p:spPr>
          <a:xfrm>
            <a:off x="73152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537" name="Google Shape;537;ga2c4bae3a4_2_195"/>
          <p:cNvSpPr/>
          <p:nvPr/>
        </p:nvSpPr>
        <p:spPr>
          <a:xfrm>
            <a:off x="97536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538" name="Google Shape;538;ga2c4bae3a4_2_195"/>
          <p:cNvSpPr txBox="1"/>
          <p:nvPr/>
        </p:nvSpPr>
        <p:spPr>
          <a:xfrm>
            <a:off x="160421" y="304800"/>
            <a:ext cx="93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Part</a:t>
            </a:r>
            <a:r>
              <a:rPr lang="ko-KR" sz="1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2,</a:t>
            </a:r>
            <a:endParaRPr sz="16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539" name="Google Shape;539;ga2c4bae3a4_2_195"/>
          <p:cNvSpPr txBox="1"/>
          <p:nvPr/>
        </p:nvSpPr>
        <p:spPr>
          <a:xfrm>
            <a:off x="1061621" y="320200"/>
            <a:ext cx="6378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ko-KR" sz="3600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5</a:t>
            </a:r>
            <a:r>
              <a:rPr lang="ko-KR" sz="3600" b="0" i="0" u="none" strike="noStrike" cap="none" dirty="0" smtClean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. </a:t>
            </a:r>
            <a:r>
              <a:rPr lang="ko-KR" sz="3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시스템 </a:t>
            </a:r>
            <a:r>
              <a:rPr lang="ko-KR" sz="3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아키텍쳐</a:t>
            </a:r>
            <a:endParaRPr sz="25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grpSp>
        <p:nvGrpSpPr>
          <p:cNvPr id="540" name="Google Shape;540;ga2c4bae3a4_2_195"/>
          <p:cNvGrpSpPr/>
          <p:nvPr/>
        </p:nvGrpSpPr>
        <p:grpSpPr>
          <a:xfrm>
            <a:off x="1025675" y="1314663"/>
            <a:ext cx="4170887" cy="1348139"/>
            <a:chOff x="208900" y="1185952"/>
            <a:chExt cx="4031400" cy="1348139"/>
          </a:xfrm>
        </p:grpSpPr>
        <p:sp>
          <p:nvSpPr>
            <p:cNvPr id="541" name="Google Shape;541;ga2c4bae3a4_2_195"/>
            <p:cNvSpPr/>
            <p:nvPr/>
          </p:nvSpPr>
          <p:spPr>
            <a:xfrm>
              <a:off x="211136" y="1195191"/>
              <a:ext cx="4021800" cy="1338900"/>
            </a:xfrm>
            <a:prstGeom prst="snip1Rect">
              <a:avLst>
                <a:gd name="adj" fmla="val 9697"/>
              </a:avLst>
            </a:prstGeom>
            <a:noFill/>
            <a:ln w="25400" cap="flat" cmpd="sng">
              <a:solidFill>
                <a:srgbClr val="4EC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2" name="Google Shape;542;ga2c4bae3a4_2_195"/>
            <p:cNvSpPr/>
            <p:nvPr/>
          </p:nvSpPr>
          <p:spPr>
            <a:xfrm rot="10800000" flipH="1">
              <a:off x="208900" y="1185952"/>
              <a:ext cx="4031400" cy="396000"/>
            </a:xfrm>
            <a:prstGeom prst="snip1Rect">
              <a:avLst>
                <a:gd name="adj" fmla="val 25286"/>
              </a:avLst>
            </a:prstGeom>
            <a:solidFill>
              <a:srgbClr val="4EC5A5"/>
            </a:solidFill>
            <a:ln w="9525" cap="rnd" cmpd="sng">
              <a:solidFill>
                <a:srgbClr val="4EC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60000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3" name="Google Shape;543;ga2c4bae3a4_2_195"/>
            <p:cNvSpPr/>
            <p:nvPr/>
          </p:nvSpPr>
          <p:spPr>
            <a:xfrm flipH="1">
              <a:off x="1653577" y="1201753"/>
              <a:ext cx="1232400" cy="276900"/>
            </a:xfrm>
            <a:prstGeom prst="rect">
              <a:avLst/>
            </a:prstGeom>
            <a:noFill/>
            <a:ln w="12700" cap="flat" cmpd="sng">
              <a:solidFill>
                <a:srgbClr val="4EC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 err="1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rPr>
                <a:t>Front-end</a:t>
              </a:r>
              <a:endParaRPr sz="1800" b="1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544" name="Google Shape;544;ga2c4bae3a4_2_195"/>
          <p:cNvSpPr txBox="1"/>
          <p:nvPr/>
        </p:nvSpPr>
        <p:spPr>
          <a:xfrm>
            <a:off x="1095760" y="2197971"/>
            <a:ext cx="2238600" cy="369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FFFFFF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장바구니 품목 입력</a:t>
            </a:r>
            <a:endParaRPr sz="1800" b="1" i="0" u="none" strike="noStrike" cap="none" dirty="0">
              <a:solidFill>
                <a:srgbClr val="FFFFFF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45" name="Google Shape;545;ga2c4bae3a4_2_195"/>
          <p:cNvSpPr txBox="1"/>
          <p:nvPr/>
        </p:nvSpPr>
        <p:spPr>
          <a:xfrm>
            <a:off x="1095750" y="1786438"/>
            <a:ext cx="2238600" cy="369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FFFFFF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쇼핑 목록 작성</a:t>
            </a:r>
            <a:endParaRPr sz="1800" b="1" i="0" u="none" strike="noStrike" cap="none" dirty="0">
              <a:solidFill>
                <a:srgbClr val="FFFFFF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46" name="Google Shape;546;ga2c4bae3a4_2_195"/>
          <p:cNvSpPr txBox="1"/>
          <p:nvPr/>
        </p:nvSpPr>
        <p:spPr>
          <a:xfrm>
            <a:off x="3458701" y="2227900"/>
            <a:ext cx="1618800" cy="369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FFFFFF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총계 계산</a:t>
            </a:r>
            <a:endParaRPr sz="1800" b="1" i="0" u="none" strike="noStrike" cap="none" dirty="0">
              <a:solidFill>
                <a:srgbClr val="FFFFFF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547" name="Google Shape;547;ga2c4bae3a4_2_195"/>
          <p:cNvGrpSpPr/>
          <p:nvPr/>
        </p:nvGrpSpPr>
        <p:grpSpPr>
          <a:xfrm>
            <a:off x="5697548" y="1303354"/>
            <a:ext cx="5627834" cy="1363128"/>
            <a:chOff x="206344" y="1172678"/>
            <a:chExt cx="4031400" cy="1824315"/>
          </a:xfrm>
        </p:grpSpPr>
        <p:sp>
          <p:nvSpPr>
            <p:cNvPr id="548" name="Google Shape;548;ga2c4bae3a4_2_195"/>
            <p:cNvSpPr/>
            <p:nvPr/>
          </p:nvSpPr>
          <p:spPr>
            <a:xfrm>
              <a:off x="211144" y="1195193"/>
              <a:ext cx="4021800" cy="1801800"/>
            </a:xfrm>
            <a:prstGeom prst="snip1Rect">
              <a:avLst>
                <a:gd name="adj" fmla="val 9697"/>
              </a:avLst>
            </a:prstGeom>
            <a:noFill/>
            <a:ln w="25400" cap="flat" cmpd="sng">
              <a:solidFill>
                <a:srgbClr val="4EC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9" name="Google Shape;549;ga2c4bae3a4_2_195"/>
            <p:cNvSpPr/>
            <p:nvPr/>
          </p:nvSpPr>
          <p:spPr>
            <a:xfrm rot="10800000" flipH="1">
              <a:off x="206344" y="1172678"/>
              <a:ext cx="4031400" cy="547500"/>
            </a:xfrm>
            <a:prstGeom prst="snip1Rect">
              <a:avLst>
                <a:gd name="adj" fmla="val 25286"/>
              </a:avLst>
            </a:prstGeom>
            <a:solidFill>
              <a:srgbClr val="4EC5A5"/>
            </a:solidFill>
            <a:ln w="9525" cap="rnd" cmpd="sng">
              <a:solidFill>
                <a:srgbClr val="4EC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60000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0" name="Google Shape;550;ga2c4bae3a4_2_195"/>
            <p:cNvSpPr/>
            <p:nvPr/>
          </p:nvSpPr>
          <p:spPr>
            <a:xfrm flipH="1">
              <a:off x="1724996" y="1248716"/>
              <a:ext cx="1006800" cy="276900"/>
            </a:xfrm>
            <a:prstGeom prst="rect">
              <a:avLst/>
            </a:prstGeom>
            <a:noFill/>
            <a:ln w="12700" cap="flat" cmpd="sng">
              <a:solidFill>
                <a:srgbClr val="4EC5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 err="1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rPr>
                <a:t>Back-end</a:t>
              </a:r>
              <a:endParaRPr sz="1800" b="1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endParaRPr>
            </a:p>
          </p:txBody>
        </p:sp>
      </p:grpSp>
      <p:sp>
        <p:nvSpPr>
          <p:cNvPr id="551" name="Google Shape;551;ga2c4bae3a4_2_195"/>
          <p:cNvSpPr txBox="1"/>
          <p:nvPr/>
        </p:nvSpPr>
        <p:spPr>
          <a:xfrm>
            <a:off x="5796027" y="1771510"/>
            <a:ext cx="1195800" cy="369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FFFFFF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서버 관리</a:t>
            </a:r>
            <a:endParaRPr sz="1800" b="1" i="0" u="none" strike="noStrike" cap="none" dirty="0">
              <a:solidFill>
                <a:srgbClr val="FFFFFF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52" name="Google Shape;552;ga2c4bae3a4_2_195"/>
          <p:cNvSpPr txBox="1"/>
          <p:nvPr/>
        </p:nvSpPr>
        <p:spPr>
          <a:xfrm>
            <a:off x="5787830" y="2222291"/>
            <a:ext cx="1411800" cy="369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FFFFFF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관리자 관리</a:t>
            </a:r>
            <a:endParaRPr sz="1800" b="1" i="0" u="none" strike="noStrike" cap="none" dirty="0">
              <a:solidFill>
                <a:srgbClr val="FFFFFF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53" name="Google Shape;553;ga2c4bae3a4_2_195"/>
          <p:cNvSpPr txBox="1"/>
          <p:nvPr/>
        </p:nvSpPr>
        <p:spPr>
          <a:xfrm>
            <a:off x="8571727" y="1771506"/>
            <a:ext cx="1168500" cy="369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FFFFFF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DB 관리</a:t>
            </a:r>
            <a:endParaRPr sz="1800" b="1" i="0" u="none" strike="noStrike" cap="none" dirty="0">
              <a:solidFill>
                <a:srgbClr val="FFFFFF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54" name="Google Shape;554;ga2c4bae3a4_2_195"/>
          <p:cNvSpPr txBox="1"/>
          <p:nvPr/>
        </p:nvSpPr>
        <p:spPr>
          <a:xfrm>
            <a:off x="7075873" y="1771500"/>
            <a:ext cx="1411800" cy="369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FFFFFF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회원 관리</a:t>
            </a:r>
            <a:endParaRPr sz="1800" b="1" i="0" u="none" strike="noStrike" cap="none" dirty="0">
              <a:solidFill>
                <a:srgbClr val="FFFFFF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55" name="Google Shape;555;ga2c4bae3a4_2_195"/>
          <p:cNvSpPr txBox="1"/>
          <p:nvPr/>
        </p:nvSpPr>
        <p:spPr>
          <a:xfrm>
            <a:off x="3458689" y="1771491"/>
            <a:ext cx="1618800" cy="369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FFFFFF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목록 관리</a:t>
            </a:r>
            <a:endParaRPr sz="1800" b="1" i="0" u="none" strike="noStrike" cap="none" dirty="0">
              <a:solidFill>
                <a:srgbClr val="FFFFFF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56" name="Google Shape;556;ga2c4bae3a4_2_195"/>
          <p:cNvSpPr txBox="1"/>
          <p:nvPr/>
        </p:nvSpPr>
        <p:spPr>
          <a:xfrm>
            <a:off x="9824265" y="1771489"/>
            <a:ext cx="1411800" cy="369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FFFFFF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모델 관리</a:t>
            </a:r>
            <a:endParaRPr sz="1800" b="1" i="0" u="none" strike="noStrike" cap="none" dirty="0">
              <a:solidFill>
                <a:srgbClr val="FFFFFF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57" name="Google Shape;557;ga2c4bae3a4_2_195"/>
          <p:cNvSpPr txBox="1"/>
          <p:nvPr/>
        </p:nvSpPr>
        <p:spPr>
          <a:xfrm>
            <a:off x="7305353" y="2222292"/>
            <a:ext cx="2016000" cy="369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FFFFFF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쇼핑 목록 관리</a:t>
            </a:r>
            <a:endParaRPr sz="1800" b="1" i="0" u="none" strike="noStrike" cap="none" dirty="0">
              <a:solidFill>
                <a:srgbClr val="FFFFFF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</p:txBody>
      </p:sp>
      <p:sp>
        <p:nvSpPr>
          <p:cNvPr id="558" name="Google Shape;558;ga2c4bae3a4_2_195"/>
          <p:cNvSpPr txBox="1"/>
          <p:nvPr/>
        </p:nvSpPr>
        <p:spPr>
          <a:xfrm>
            <a:off x="9427075" y="2222300"/>
            <a:ext cx="1809000" cy="3693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rgbClr val="FFFFFF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장바구니 관리</a:t>
            </a:r>
            <a:endParaRPr sz="1800" b="1" i="0" u="none" strike="noStrike" cap="none" dirty="0">
              <a:solidFill>
                <a:srgbClr val="FFFFFF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</p:txBody>
      </p:sp>
      <p:grpSp>
        <p:nvGrpSpPr>
          <p:cNvPr id="559" name="Google Shape;559;ga2c4bae3a4_2_195"/>
          <p:cNvGrpSpPr/>
          <p:nvPr/>
        </p:nvGrpSpPr>
        <p:grpSpPr>
          <a:xfrm>
            <a:off x="1049989" y="5041301"/>
            <a:ext cx="10336829" cy="1579932"/>
            <a:chOff x="268920" y="4752682"/>
            <a:chExt cx="9242516" cy="1811226"/>
          </a:xfrm>
        </p:grpSpPr>
        <p:grpSp>
          <p:nvGrpSpPr>
            <p:cNvPr id="560" name="Google Shape;560;ga2c4bae3a4_2_195"/>
            <p:cNvGrpSpPr/>
            <p:nvPr/>
          </p:nvGrpSpPr>
          <p:grpSpPr>
            <a:xfrm>
              <a:off x="268920" y="4752682"/>
              <a:ext cx="9242516" cy="1811226"/>
              <a:chOff x="210154" y="1185767"/>
              <a:chExt cx="4026889" cy="1811226"/>
            </a:xfrm>
          </p:grpSpPr>
          <p:sp>
            <p:nvSpPr>
              <p:cNvPr id="561" name="Google Shape;561;ga2c4bae3a4_2_195"/>
              <p:cNvSpPr/>
              <p:nvPr/>
            </p:nvSpPr>
            <p:spPr>
              <a:xfrm>
                <a:off x="211144" y="1195193"/>
                <a:ext cx="4021800" cy="1801800"/>
              </a:xfrm>
              <a:prstGeom prst="snip1Rect">
                <a:avLst>
                  <a:gd name="adj" fmla="val 9697"/>
                </a:avLst>
              </a:prstGeom>
              <a:noFill/>
              <a:ln w="25400" cap="flat" cmpd="sng">
                <a:solidFill>
                  <a:srgbClr val="4EC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sz="1200" b="1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2" name="Google Shape;562;ga2c4bae3a4_2_195"/>
              <p:cNvSpPr/>
              <p:nvPr/>
            </p:nvSpPr>
            <p:spPr>
              <a:xfrm rot="10800000" flipH="1">
                <a:off x="210154" y="1185767"/>
                <a:ext cx="4026889" cy="396000"/>
              </a:xfrm>
              <a:prstGeom prst="snip1Rect">
                <a:avLst>
                  <a:gd name="adj" fmla="val 25286"/>
                </a:avLst>
              </a:prstGeom>
              <a:solidFill>
                <a:srgbClr val="4EC5A5"/>
              </a:solidFill>
              <a:ln w="9525" cap="rnd" cmpd="sng">
                <a:solidFill>
                  <a:srgbClr val="4EC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360000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1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3" name="Google Shape;563;ga2c4bae3a4_2_195"/>
              <p:cNvSpPr/>
              <p:nvPr/>
            </p:nvSpPr>
            <p:spPr>
              <a:xfrm flipH="1">
                <a:off x="2131429" y="1248716"/>
                <a:ext cx="193800" cy="276900"/>
              </a:xfrm>
              <a:prstGeom prst="rect">
                <a:avLst/>
              </a:prstGeom>
              <a:noFill/>
              <a:ln w="12700" cap="flat" cmpd="sng">
                <a:solidFill>
                  <a:srgbClr val="4EC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1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rgbClr val="FFFFFF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DB</a:t>
                </a:r>
                <a:r>
                  <a:rPr lang="ko-KR" sz="1800" b="1" i="0" u="none" strike="noStrike" cap="none" dirty="0">
                    <a:solidFill>
                      <a:srgbClr val="FFFFFF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endParaRPr sz="1800" b="1" i="0" u="none" strike="noStrike" cap="none" dirty="0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64" name="Google Shape;564;ga2c4bae3a4_2_195"/>
            <p:cNvSpPr/>
            <p:nvPr/>
          </p:nvSpPr>
          <p:spPr>
            <a:xfrm>
              <a:off x="796711" y="5383596"/>
              <a:ext cx="2340300" cy="936000"/>
            </a:xfrm>
            <a:prstGeom prst="can">
              <a:avLst>
                <a:gd name="adj" fmla="val 25000"/>
              </a:avLst>
            </a:pr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 w="9525" cap="flat" cmpd="sng">
              <a:solidFill>
                <a:srgbClr val="B7B7B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rPr>
                <a:t>회원 정보</a:t>
              </a:r>
              <a:endParaRPr sz="1800" b="1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65" name="Google Shape;565;ga2c4bae3a4_2_195"/>
            <p:cNvSpPr/>
            <p:nvPr/>
          </p:nvSpPr>
          <p:spPr>
            <a:xfrm>
              <a:off x="3704914" y="5383596"/>
              <a:ext cx="2340300" cy="936000"/>
            </a:xfrm>
            <a:prstGeom prst="can">
              <a:avLst>
                <a:gd name="adj" fmla="val 25000"/>
              </a:avLst>
            </a:pr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 w="9525" cap="flat" cmpd="sng">
              <a:solidFill>
                <a:srgbClr val="B7B7B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rPr>
                <a:t>쇼핑 목록</a:t>
              </a:r>
              <a:endParaRPr sz="1800" b="1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endParaRPr>
            </a:p>
          </p:txBody>
        </p:sp>
        <p:sp>
          <p:nvSpPr>
            <p:cNvPr id="566" name="Google Shape;566;ga2c4bae3a4_2_195"/>
            <p:cNvSpPr/>
            <p:nvPr/>
          </p:nvSpPr>
          <p:spPr>
            <a:xfrm>
              <a:off x="6613516" y="5386675"/>
              <a:ext cx="2340300" cy="936000"/>
            </a:xfrm>
            <a:prstGeom prst="can">
              <a:avLst>
                <a:gd name="adj" fmla="val 25000"/>
              </a:avLst>
            </a:prstGeom>
            <a:gradFill>
              <a:gsLst>
                <a:gs pos="0">
                  <a:srgbClr val="FFFFFF"/>
                </a:gs>
                <a:gs pos="100000">
                  <a:srgbClr val="B3B3B3"/>
                </a:gs>
              </a:gsLst>
              <a:lin ang="5400012" scaled="0"/>
            </a:gradFill>
            <a:ln w="9525" cap="flat" cmpd="sng">
              <a:solidFill>
                <a:srgbClr val="B7B7B7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1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rPr>
                <a:t>장바구니</a:t>
              </a:r>
              <a:endParaRPr sz="1800" b="1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endParaRPr>
            </a:p>
          </p:txBody>
        </p:sp>
      </p:grpSp>
      <p:cxnSp>
        <p:nvCxnSpPr>
          <p:cNvPr id="567" name="Google Shape;567;ga2c4bae3a4_2_195"/>
          <p:cNvCxnSpPr/>
          <p:nvPr/>
        </p:nvCxnSpPr>
        <p:spPr>
          <a:xfrm>
            <a:off x="1061630" y="1097280"/>
            <a:ext cx="1113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68" name="Google Shape;568;ga2c4bae3a4_2_195"/>
          <p:cNvGrpSpPr/>
          <p:nvPr/>
        </p:nvGrpSpPr>
        <p:grpSpPr>
          <a:xfrm>
            <a:off x="710803" y="2951924"/>
            <a:ext cx="11481320" cy="1591740"/>
            <a:chOff x="696964" y="2659524"/>
            <a:chExt cx="8499014" cy="1178281"/>
          </a:xfrm>
        </p:grpSpPr>
        <p:grpSp>
          <p:nvGrpSpPr>
            <p:cNvPr id="569" name="Google Shape;569;ga2c4bae3a4_2_195"/>
            <p:cNvGrpSpPr/>
            <p:nvPr/>
          </p:nvGrpSpPr>
          <p:grpSpPr>
            <a:xfrm>
              <a:off x="696964" y="2659524"/>
              <a:ext cx="8499014" cy="1178281"/>
              <a:chOff x="696964" y="2659524"/>
              <a:chExt cx="8499014" cy="1178281"/>
            </a:xfrm>
          </p:grpSpPr>
          <p:sp>
            <p:nvSpPr>
              <p:cNvPr id="570" name="Google Shape;570;ga2c4bae3a4_2_195"/>
              <p:cNvSpPr/>
              <p:nvPr/>
            </p:nvSpPr>
            <p:spPr>
              <a:xfrm>
                <a:off x="696964" y="2824705"/>
                <a:ext cx="1013100" cy="1013100"/>
              </a:xfrm>
              <a:prstGeom prst="ellipse">
                <a:avLst/>
              </a:prstGeom>
              <a:solidFill>
                <a:srgbClr val="4EC5A5"/>
              </a:solidFill>
              <a:ln w="12700" cap="flat" cmpd="sng">
                <a:solidFill>
                  <a:srgbClr val="4EC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1" name="Google Shape;571;ga2c4bae3a4_2_195"/>
              <p:cNvSpPr txBox="1"/>
              <p:nvPr/>
            </p:nvSpPr>
            <p:spPr>
              <a:xfrm>
                <a:off x="1703049" y="2943961"/>
                <a:ext cx="1142400" cy="53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rgbClr val="00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수집</a:t>
                </a:r>
                <a:r>
                  <a:rPr lang="ko-KR" sz="2400" b="1" i="0" u="none" strike="noStrike" cap="none" dirty="0">
                    <a:solidFill>
                      <a:srgbClr val="00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 </a:t>
                </a:r>
                <a:r>
                  <a:rPr lang="ko-KR" sz="1800" b="1" i="0" u="none" strike="noStrike" cap="none" dirty="0">
                    <a:solidFill>
                      <a:srgbClr val="00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엔진</a:t>
                </a:r>
                <a:endParaRPr sz="2400" b="1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endParaRPr sz="10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-KR" sz="1800" b="0" i="0" u="none" strike="noStrike" cap="none" dirty="0">
                    <a:solidFill>
                      <a:srgbClr val="00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- </a:t>
                </a:r>
                <a:r>
                  <a:rPr lang="ko-KR" sz="1800" b="0" i="0" u="none" strike="noStrike" cap="none" dirty="0" err="1">
                    <a:solidFill>
                      <a:srgbClr val="00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Python</a:t>
                </a:r>
                <a:endParaRPr sz="24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572" name="Google Shape;572;ga2c4bae3a4_2_195"/>
              <p:cNvSpPr txBox="1"/>
              <p:nvPr/>
            </p:nvSpPr>
            <p:spPr>
              <a:xfrm>
                <a:off x="3547645" y="2659524"/>
                <a:ext cx="1395000" cy="10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rgbClr val="00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처리/분석 엔진</a:t>
                </a:r>
                <a:endParaRPr sz="1800" b="1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endParaRPr sz="8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endParaRPr>
              </a:p>
              <a:p>
                <a:pPr marL="171450" marR="0" lvl="0" indent="-1714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Malgun Gothic"/>
                  <a:buChar char="-"/>
                </a:pPr>
                <a:r>
                  <a:rPr lang="ko-KR" sz="1800" b="0" i="0" u="none" strike="noStrike" cap="none" dirty="0" err="1">
                    <a:solidFill>
                      <a:srgbClr val="00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Python</a:t>
                </a:r>
                <a:endParaRPr sz="20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  <a:p>
                <a:pPr marL="171450" marR="0" lvl="0" indent="-1714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Malgun Gothic"/>
                  <a:buChar char="-"/>
                </a:pPr>
                <a:r>
                  <a:rPr lang="ko-KR" sz="1800" b="0" i="0" u="none" strike="noStrike" cap="none" dirty="0">
                    <a:solidFill>
                      <a:srgbClr val="00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OCR</a:t>
                </a:r>
                <a:endParaRPr sz="20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  <a:p>
                <a:pPr marL="171450" marR="0" lvl="0" indent="-1714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Malgun Gothic"/>
                  <a:buChar char="-"/>
                </a:pPr>
                <a:r>
                  <a:rPr lang="ko-KR" sz="1800" b="0" i="0" u="none" strike="noStrike" cap="none" dirty="0" err="1">
                    <a:solidFill>
                      <a:srgbClr val="00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Tesseract</a:t>
                </a:r>
                <a:endParaRPr sz="20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  <a:p>
                <a:pPr marL="171450" marR="0" lvl="0" indent="-1714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Malgun Gothic"/>
                  <a:buChar char="-"/>
                </a:pPr>
                <a:r>
                  <a:rPr lang="ko-KR" sz="1800" b="0" i="0" u="none" strike="noStrike" cap="none" dirty="0" err="1">
                    <a:solidFill>
                      <a:srgbClr val="00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Numpy</a:t>
                </a:r>
                <a:endParaRPr sz="18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endParaRPr>
              </a:p>
              <a:p>
                <a:pPr marL="171450" marR="0" lvl="0" indent="-1714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Malgun Gothic"/>
                  <a:buChar char="-"/>
                </a:pPr>
                <a:r>
                  <a:rPr lang="ko-KR" sz="1800" b="0" i="0" u="none" strike="noStrike" cap="none" dirty="0" err="1">
                    <a:solidFill>
                      <a:srgbClr val="00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OpenCV</a:t>
                </a:r>
                <a:endParaRPr sz="18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573" name="Google Shape;573;ga2c4bae3a4_2_195"/>
              <p:cNvSpPr txBox="1"/>
              <p:nvPr/>
            </p:nvSpPr>
            <p:spPr>
              <a:xfrm>
                <a:off x="5680879" y="2922929"/>
                <a:ext cx="1751100" cy="72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rgbClr val="00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추출/저장 엔진</a:t>
                </a:r>
                <a:endParaRPr sz="1800" b="1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endParaRPr sz="8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endParaRPr>
              </a:p>
              <a:p>
                <a:pPr marL="171450" marR="0" lvl="0" indent="-1714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Malgun Gothic"/>
                  <a:buChar char="-"/>
                </a:pPr>
                <a:r>
                  <a:rPr lang="ko-KR" sz="1800" b="0" i="0" u="none" strike="noStrike" cap="none" dirty="0" err="1">
                    <a:solidFill>
                      <a:srgbClr val="00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Python</a:t>
                </a:r>
                <a:endParaRPr sz="20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  <a:p>
                <a:pPr marL="171450" marR="0" lvl="0" indent="-1714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Malgun Gothic"/>
                  <a:buChar char="-"/>
                </a:pPr>
                <a:r>
                  <a:rPr lang="ko-KR" sz="1800" b="0" i="0" u="none" strike="noStrike" cap="none" dirty="0" err="1">
                    <a:solidFill>
                      <a:srgbClr val="00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MySQL</a:t>
                </a:r>
                <a:endParaRPr sz="20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</p:txBody>
          </p:sp>
          <p:sp>
            <p:nvSpPr>
              <p:cNvPr id="574" name="Google Shape;574;ga2c4bae3a4_2_195"/>
              <p:cNvSpPr txBox="1"/>
              <p:nvPr/>
            </p:nvSpPr>
            <p:spPr>
              <a:xfrm>
                <a:off x="7935978" y="3080055"/>
                <a:ext cx="1260000" cy="53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ko-KR" sz="1800" b="1" i="0" u="none" strike="noStrike" cap="none" dirty="0">
                    <a:solidFill>
                      <a:srgbClr val="00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출력 엔진</a:t>
                </a:r>
                <a:endParaRPr sz="1800" b="1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endParaRPr sz="8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endParaRPr>
              </a:p>
              <a:p>
                <a:pPr marL="171450" marR="0" lvl="0" indent="-1714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Malgun Gothic"/>
                  <a:buChar char="-"/>
                </a:pPr>
                <a:r>
                  <a:rPr lang="ko-KR" sz="1800" b="0" i="0" u="none" strike="noStrike" cap="none" dirty="0" err="1">
                    <a:solidFill>
                      <a:srgbClr val="00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django</a:t>
                </a:r>
                <a:endParaRPr sz="18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75" name="Google Shape;575;ga2c4bae3a4_2_195"/>
            <p:cNvGrpSpPr/>
            <p:nvPr/>
          </p:nvGrpSpPr>
          <p:grpSpPr>
            <a:xfrm>
              <a:off x="6927979" y="2827759"/>
              <a:ext cx="1008000" cy="1008000"/>
              <a:chOff x="6927979" y="2827759"/>
              <a:chExt cx="1008000" cy="1008000"/>
            </a:xfrm>
          </p:grpSpPr>
          <p:sp>
            <p:nvSpPr>
              <p:cNvPr id="576" name="Google Shape;576;ga2c4bae3a4_2_195"/>
              <p:cNvSpPr/>
              <p:nvPr/>
            </p:nvSpPr>
            <p:spPr>
              <a:xfrm>
                <a:off x="6927979" y="2827759"/>
                <a:ext cx="1008000" cy="1008000"/>
              </a:xfrm>
              <a:prstGeom prst="ellipse">
                <a:avLst/>
              </a:prstGeom>
              <a:solidFill>
                <a:srgbClr val="4EC5A5"/>
              </a:solidFill>
              <a:ln w="12700" cap="flat" cmpd="sng">
                <a:solidFill>
                  <a:srgbClr val="4EC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577" name="Google Shape;577;ga2c4bae3a4_2_19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130618" y="3039559"/>
                <a:ext cx="602722" cy="6027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8" name="Google Shape;578;ga2c4bae3a4_2_195"/>
            <p:cNvGrpSpPr/>
            <p:nvPr/>
          </p:nvGrpSpPr>
          <p:grpSpPr>
            <a:xfrm>
              <a:off x="4680886" y="2827759"/>
              <a:ext cx="1008000" cy="1008000"/>
              <a:chOff x="4680886" y="2827759"/>
              <a:chExt cx="1008000" cy="1008000"/>
            </a:xfrm>
          </p:grpSpPr>
          <p:sp>
            <p:nvSpPr>
              <p:cNvPr id="579" name="Google Shape;579;ga2c4bae3a4_2_195"/>
              <p:cNvSpPr/>
              <p:nvPr/>
            </p:nvSpPr>
            <p:spPr>
              <a:xfrm>
                <a:off x="4680886" y="2827759"/>
                <a:ext cx="1008000" cy="1008000"/>
              </a:xfrm>
              <a:prstGeom prst="ellipse">
                <a:avLst/>
              </a:prstGeom>
              <a:solidFill>
                <a:srgbClr val="4EC5A5"/>
              </a:solidFill>
              <a:ln w="12700" cap="flat" cmpd="sng">
                <a:solidFill>
                  <a:srgbClr val="4EC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580" name="Google Shape;580;ga2c4bae3a4_2_19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883525" y="3021236"/>
                <a:ext cx="602722" cy="6027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81" name="Google Shape;581;ga2c4bae3a4_2_195"/>
            <p:cNvGrpSpPr/>
            <p:nvPr/>
          </p:nvGrpSpPr>
          <p:grpSpPr>
            <a:xfrm>
              <a:off x="2577917" y="2827759"/>
              <a:ext cx="1008000" cy="1008000"/>
              <a:chOff x="2577917" y="2827759"/>
              <a:chExt cx="1008000" cy="1008000"/>
            </a:xfrm>
          </p:grpSpPr>
          <p:sp>
            <p:nvSpPr>
              <p:cNvPr id="582" name="Google Shape;582;ga2c4bae3a4_2_195"/>
              <p:cNvSpPr/>
              <p:nvPr/>
            </p:nvSpPr>
            <p:spPr>
              <a:xfrm>
                <a:off x="2577917" y="2827759"/>
                <a:ext cx="1008000" cy="1008000"/>
              </a:xfrm>
              <a:prstGeom prst="ellipse">
                <a:avLst/>
              </a:prstGeom>
              <a:solidFill>
                <a:srgbClr val="4EC5A5"/>
              </a:solidFill>
              <a:ln w="12700" cap="flat" cmpd="sng">
                <a:solidFill>
                  <a:srgbClr val="4EC5A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pic>
            <p:nvPicPr>
              <p:cNvPr id="583" name="Google Shape;583;ga2c4bae3a4_2_19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780556" y="3025981"/>
                <a:ext cx="602722" cy="60272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84" name="Google Shape;584;ga2c4bae3a4_2_19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05010" y="3023938"/>
              <a:ext cx="605796" cy="6057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a2c4bae3a4_2_207"/>
          <p:cNvSpPr/>
          <p:nvPr/>
        </p:nvSpPr>
        <p:spPr>
          <a:xfrm>
            <a:off x="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590" name="Google Shape;590;ga2c4bae3a4_2_207"/>
          <p:cNvSpPr/>
          <p:nvPr/>
        </p:nvSpPr>
        <p:spPr>
          <a:xfrm>
            <a:off x="243840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591" name="Google Shape;591;ga2c4bae3a4_2_207"/>
          <p:cNvSpPr/>
          <p:nvPr/>
        </p:nvSpPr>
        <p:spPr>
          <a:xfrm>
            <a:off x="4876800" y="-2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592" name="Google Shape;592;ga2c4bae3a4_2_207"/>
          <p:cNvSpPr/>
          <p:nvPr/>
        </p:nvSpPr>
        <p:spPr>
          <a:xfrm>
            <a:off x="73152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593" name="Google Shape;593;ga2c4bae3a4_2_207"/>
          <p:cNvSpPr/>
          <p:nvPr/>
        </p:nvSpPr>
        <p:spPr>
          <a:xfrm>
            <a:off x="97536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594" name="Google Shape;594;ga2c4bae3a4_2_207"/>
          <p:cNvSpPr txBox="1"/>
          <p:nvPr/>
        </p:nvSpPr>
        <p:spPr>
          <a:xfrm>
            <a:off x="160421" y="304800"/>
            <a:ext cx="93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Part</a:t>
            </a:r>
            <a:r>
              <a:rPr lang="ko-KR" sz="1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2,</a:t>
            </a:r>
            <a:endParaRPr sz="16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595" name="Google Shape;595;ga2c4bae3a4_2_207"/>
          <p:cNvSpPr txBox="1"/>
          <p:nvPr/>
        </p:nvSpPr>
        <p:spPr>
          <a:xfrm>
            <a:off x="1061621" y="320200"/>
            <a:ext cx="6378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ko-KR" sz="3600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6</a:t>
            </a:r>
            <a:r>
              <a:rPr lang="ko-KR" sz="3600" b="0" i="0" u="none" strike="noStrike" cap="none" dirty="0" smtClean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. </a:t>
            </a:r>
            <a:r>
              <a:rPr lang="ko-KR" sz="3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웹 서비스 </a:t>
            </a:r>
            <a:r>
              <a:rPr lang="ko-KR" sz="3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아키텍쳐</a:t>
            </a:r>
            <a:endParaRPr sz="25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cxnSp>
        <p:nvCxnSpPr>
          <p:cNvPr id="596" name="Google Shape;596;ga2c4bae3a4_2_207"/>
          <p:cNvCxnSpPr/>
          <p:nvPr/>
        </p:nvCxnSpPr>
        <p:spPr>
          <a:xfrm>
            <a:off x="1061630" y="1097280"/>
            <a:ext cx="1113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97" name="Google Shape;597;ga2c4bae3a4_2_207"/>
          <p:cNvGrpSpPr/>
          <p:nvPr/>
        </p:nvGrpSpPr>
        <p:grpSpPr>
          <a:xfrm>
            <a:off x="5270877" y="1441607"/>
            <a:ext cx="3564300" cy="4435733"/>
            <a:chOff x="5457056" y="1549483"/>
            <a:chExt cx="3564300" cy="4435733"/>
          </a:xfrm>
        </p:grpSpPr>
        <p:sp>
          <p:nvSpPr>
            <p:cNvPr id="598" name="Google Shape;598;ga2c4bae3a4_2_207"/>
            <p:cNvSpPr/>
            <p:nvPr/>
          </p:nvSpPr>
          <p:spPr>
            <a:xfrm>
              <a:off x="5457056" y="2672916"/>
              <a:ext cx="3564300" cy="3312300"/>
            </a:xfrm>
            <a:prstGeom prst="rect">
              <a:avLst/>
            </a:prstGeom>
            <a:noFill/>
            <a:ln w="38100" cap="flat" cmpd="sng">
              <a:solidFill>
                <a:srgbClr val="1ABC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FFFFFF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599" name="Google Shape;599;ga2c4bae3a4_2_207"/>
            <p:cNvSpPr/>
            <p:nvPr/>
          </p:nvSpPr>
          <p:spPr>
            <a:xfrm>
              <a:off x="7749680" y="3857561"/>
              <a:ext cx="1182000" cy="689400"/>
            </a:xfrm>
            <a:prstGeom prst="rect">
              <a:avLst/>
            </a:prstGeom>
            <a:noFill/>
            <a:ln w="28575" cap="flat" cmpd="sng">
              <a:solidFill>
                <a:srgbClr val="1ABC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 err="1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View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600" name="Google Shape;600;ga2c4bae3a4_2_207"/>
            <p:cNvSpPr/>
            <p:nvPr/>
          </p:nvSpPr>
          <p:spPr>
            <a:xfrm>
              <a:off x="8087730" y="5015239"/>
              <a:ext cx="626100" cy="627900"/>
            </a:xfrm>
            <a:prstGeom prst="can">
              <a:avLst>
                <a:gd name="adj" fmla="val 25000"/>
              </a:avLst>
            </a:prstGeom>
            <a:solidFill>
              <a:srgbClr val="1ABC9C"/>
            </a:solidFill>
            <a:ln w="25400" cap="flat" cmpd="sng">
              <a:solidFill>
                <a:srgbClr val="1ABC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FFFFFF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DB</a:t>
              </a:r>
              <a:endParaRPr sz="1400" b="0" i="0" u="none" strike="noStrike" cap="none" dirty="0">
                <a:solidFill>
                  <a:srgbClr val="FFFFFF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601" name="Google Shape;601;ga2c4bae3a4_2_207"/>
            <p:cNvSpPr/>
            <p:nvPr/>
          </p:nvSpPr>
          <p:spPr>
            <a:xfrm>
              <a:off x="7732272" y="2843590"/>
              <a:ext cx="1182000" cy="689400"/>
            </a:xfrm>
            <a:prstGeom prst="rect">
              <a:avLst/>
            </a:prstGeom>
            <a:noFill/>
            <a:ln w="28575" cap="flat" cmpd="sng">
              <a:solidFill>
                <a:srgbClr val="1ABC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 err="1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Routing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-urls.py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602" name="Google Shape;602;ga2c4bae3a4_2_207"/>
            <p:cNvSpPr/>
            <p:nvPr/>
          </p:nvSpPr>
          <p:spPr>
            <a:xfrm>
              <a:off x="5595391" y="3856093"/>
              <a:ext cx="1182000" cy="689400"/>
            </a:xfrm>
            <a:prstGeom prst="rect">
              <a:avLst/>
            </a:prstGeom>
            <a:noFill/>
            <a:ln w="28575" cap="flat" cmpd="sng">
              <a:solidFill>
                <a:srgbClr val="1ABC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 err="1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Template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603" name="Google Shape;603;ga2c4bae3a4_2_207"/>
            <p:cNvSpPr/>
            <p:nvPr/>
          </p:nvSpPr>
          <p:spPr>
            <a:xfrm>
              <a:off x="5595391" y="2843590"/>
              <a:ext cx="1182000" cy="689400"/>
            </a:xfrm>
            <a:prstGeom prst="rect">
              <a:avLst/>
            </a:prstGeom>
            <a:noFill/>
            <a:ln w="28575" cap="flat" cmpd="sng">
              <a:solidFill>
                <a:srgbClr val="1ABC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HTTP Server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604" name="Google Shape;604;ga2c4bae3a4_2_207"/>
            <p:cNvSpPr/>
            <p:nvPr/>
          </p:nvSpPr>
          <p:spPr>
            <a:xfrm>
              <a:off x="5595391" y="4992500"/>
              <a:ext cx="1182000" cy="689400"/>
            </a:xfrm>
            <a:prstGeom prst="rect">
              <a:avLst/>
            </a:prstGeom>
            <a:noFill/>
            <a:ln w="28575" cap="flat" cmpd="sng">
              <a:solidFill>
                <a:srgbClr val="1ABC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 err="1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Model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pic>
          <p:nvPicPr>
            <p:cNvPr id="605" name="Google Shape;605;ga2c4bae3a4_2_20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285425" y="1549483"/>
              <a:ext cx="1907658" cy="15121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" name="Google Shape;606;ga2c4bae3a4_2_20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991055" y="4591442"/>
              <a:ext cx="740037" cy="43679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07" name="Google Shape;607;ga2c4bae3a4_2_207"/>
            <p:cNvCxnSpPr/>
            <p:nvPr/>
          </p:nvCxnSpPr>
          <p:spPr>
            <a:xfrm>
              <a:off x="6897216" y="5337212"/>
              <a:ext cx="972000" cy="0"/>
            </a:xfrm>
            <a:prstGeom prst="straightConnector1">
              <a:avLst/>
            </a:prstGeom>
            <a:noFill/>
            <a:ln w="9525" cap="flat" cmpd="sng">
              <a:solidFill>
                <a:srgbClr val="49C2A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08" name="Google Shape;608;ga2c4bae3a4_2_207"/>
            <p:cNvCxnSpPr/>
            <p:nvPr/>
          </p:nvCxnSpPr>
          <p:spPr>
            <a:xfrm rot="10800000" flipH="1">
              <a:off x="6966783" y="4619949"/>
              <a:ext cx="690900" cy="379800"/>
            </a:xfrm>
            <a:prstGeom prst="straightConnector1">
              <a:avLst/>
            </a:prstGeom>
            <a:noFill/>
            <a:ln w="9525" cap="flat" cmpd="sng">
              <a:solidFill>
                <a:srgbClr val="49C2A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09" name="Google Shape;609;ga2c4bae3a4_2_207"/>
            <p:cNvCxnSpPr/>
            <p:nvPr/>
          </p:nvCxnSpPr>
          <p:spPr>
            <a:xfrm rot="10800000" flipH="1">
              <a:off x="6818698" y="4200717"/>
              <a:ext cx="875700" cy="3300"/>
            </a:xfrm>
            <a:prstGeom prst="straightConnector1">
              <a:avLst/>
            </a:prstGeom>
            <a:noFill/>
            <a:ln w="9525" cap="flat" cmpd="sng">
              <a:solidFill>
                <a:srgbClr val="49C2A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10" name="Google Shape;610;ga2c4bae3a4_2_207"/>
            <p:cNvCxnSpPr>
              <a:stCxn id="601" idx="2"/>
              <a:endCxn id="599" idx="0"/>
            </p:cNvCxnSpPr>
            <p:nvPr/>
          </p:nvCxnSpPr>
          <p:spPr>
            <a:xfrm>
              <a:off x="8323272" y="3532990"/>
              <a:ext cx="17400" cy="324600"/>
            </a:xfrm>
            <a:prstGeom prst="straightConnector1">
              <a:avLst/>
            </a:prstGeom>
            <a:noFill/>
            <a:ln w="9525" cap="flat" cmpd="sng">
              <a:solidFill>
                <a:srgbClr val="49C2A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11" name="Google Shape;611;ga2c4bae3a4_2_207"/>
            <p:cNvCxnSpPr/>
            <p:nvPr/>
          </p:nvCxnSpPr>
          <p:spPr>
            <a:xfrm rot="10800000">
              <a:off x="6845322" y="3450242"/>
              <a:ext cx="822600" cy="352500"/>
            </a:xfrm>
            <a:prstGeom prst="straightConnector1">
              <a:avLst/>
            </a:prstGeom>
            <a:noFill/>
            <a:ln w="9525" cap="flat" cmpd="sng">
              <a:solidFill>
                <a:srgbClr val="49C2A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12" name="Google Shape;612;ga2c4bae3a4_2_207"/>
            <p:cNvCxnSpPr/>
            <p:nvPr/>
          </p:nvCxnSpPr>
          <p:spPr>
            <a:xfrm>
              <a:off x="6928327" y="3188302"/>
              <a:ext cx="690900" cy="0"/>
            </a:xfrm>
            <a:prstGeom prst="straightConnector1">
              <a:avLst/>
            </a:prstGeom>
            <a:noFill/>
            <a:ln w="9525" cap="flat" cmpd="sng">
              <a:solidFill>
                <a:srgbClr val="49C2A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613" name="Google Shape;613;ga2c4bae3a4_2_207"/>
          <p:cNvGrpSpPr/>
          <p:nvPr/>
        </p:nvGrpSpPr>
        <p:grpSpPr>
          <a:xfrm>
            <a:off x="1061621" y="4099520"/>
            <a:ext cx="2731600" cy="2016224"/>
            <a:chOff x="2002250" y="4103706"/>
            <a:chExt cx="2731600" cy="2016224"/>
          </a:xfrm>
        </p:grpSpPr>
        <p:pic>
          <p:nvPicPr>
            <p:cNvPr id="614" name="Google Shape;614;ga2c4bae3a4_2_20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863486" y="5235326"/>
              <a:ext cx="646228" cy="646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5" name="Google Shape;615;ga2c4bae3a4_2_207"/>
            <p:cNvGrpSpPr/>
            <p:nvPr/>
          </p:nvGrpSpPr>
          <p:grpSpPr>
            <a:xfrm>
              <a:off x="2002250" y="4103706"/>
              <a:ext cx="2731600" cy="2016224"/>
              <a:chOff x="2635823" y="3991986"/>
              <a:chExt cx="2731600" cy="2016224"/>
            </a:xfrm>
          </p:grpSpPr>
          <p:pic>
            <p:nvPicPr>
              <p:cNvPr id="616" name="Google Shape;616;ga2c4bae3a4_2_207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635823" y="3991986"/>
                <a:ext cx="2016224" cy="20162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7" name="Google Shape;617;ga2c4bae3a4_2_207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212867" y="4601086"/>
                <a:ext cx="798024" cy="7980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8" name="Google Shape;618;ga2c4bae3a4_2_207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4287445" y="4372806"/>
                <a:ext cx="1079978" cy="6143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19" name="Google Shape;619;ga2c4bae3a4_2_207"/>
          <p:cNvGrpSpPr/>
          <p:nvPr/>
        </p:nvGrpSpPr>
        <p:grpSpPr>
          <a:xfrm>
            <a:off x="1154372" y="1705419"/>
            <a:ext cx="2691863" cy="1887133"/>
            <a:chOff x="2541655" y="1390542"/>
            <a:chExt cx="2691863" cy="1887133"/>
          </a:xfrm>
        </p:grpSpPr>
        <p:pic>
          <p:nvPicPr>
            <p:cNvPr id="620" name="Google Shape;620;ga2c4bae3a4_2_20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541655" y="1390542"/>
              <a:ext cx="2080450" cy="17281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ga2c4bae3a4_2_20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039304" y="1592711"/>
              <a:ext cx="941588" cy="9415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" name="Google Shape;622;ga2c4bae3a4_2_207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577710" y="2621867"/>
              <a:ext cx="655808" cy="6558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3" name="Google Shape;623;ga2c4bae3a4_2_207"/>
          <p:cNvSpPr txBox="1"/>
          <p:nvPr/>
        </p:nvSpPr>
        <p:spPr>
          <a:xfrm>
            <a:off x="9084962" y="1369460"/>
            <a:ext cx="301614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3200" b="1" i="0" u="none" strike="noStrike" cap="none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Python</a:t>
            </a:r>
            <a:r>
              <a:rPr lang="ko-KR" sz="3200" b="1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기반 웹프레임워크 </a:t>
            </a:r>
            <a:r>
              <a:rPr lang="ko-KR" sz="3200" b="1" i="0" u="none" strike="noStrike" cap="none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Django를</a:t>
            </a:r>
            <a:r>
              <a:rPr lang="ko-KR" sz="3200" b="1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</a:t>
            </a:r>
            <a:r>
              <a:rPr lang="ko-KR" sz="3200" b="1" i="0" u="none" strike="noStrike" cap="none" dirty="0" smtClean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통한 </a:t>
            </a:r>
            <a:r>
              <a:rPr lang="ko-KR" sz="3200" b="1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웹 개발 및 </a:t>
            </a:r>
            <a:endParaRPr lang="en-US" altLang="ko-KR" sz="3200" b="1" i="0" u="none" strike="noStrike" cap="none" dirty="0" smtClean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3200" b="1" i="0" u="none" strike="noStrike" cap="none" dirty="0" smtClean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MVT </a:t>
            </a:r>
            <a:r>
              <a:rPr lang="ko-KR" sz="3200" b="1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모델 구현</a:t>
            </a:r>
            <a:endParaRPr sz="3200" b="1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pic>
        <p:nvPicPr>
          <p:cNvPr id="624" name="Google Shape;624;ga2c4bae3a4_2_20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924810" y="3738127"/>
            <a:ext cx="1159838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ga2c4bae3a4_2_207"/>
          <p:cNvSpPr txBox="1"/>
          <p:nvPr/>
        </p:nvSpPr>
        <p:spPr>
          <a:xfrm>
            <a:off x="5716571" y="4332163"/>
            <a:ext cx="6651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html</a:t>
            </a:r>
            <a:endParaRPr sz="14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626" name="Google Shape;626;ga2c4bae3a4_2_207"/>
          <p:cNvSpPr txBox="1"/>
          <p:nvPr/>
        </p:nvSpPr>
        <p:spPr>
          <a:xfrm>
            <a:off x="6898971" y="4583438"/>
            <a:ext cx="842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object</a:t>
            </a:r>
            <a:endParaRPr sz="14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627" name="Google Shape;627;ga2c4bae3a4_2_207"/>
          <p:cNvSpPr txBox="1"/>
          <p:nvPr/>
        </p:nvSpPr>
        <p:spPr>
          <a:xfrm>
            <a:off x="6667071" y="3453226"/>
            <a:ext cx="10743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request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/</a:t>
            </a:r>
            <a:r>
              <a:rPr lang="ko-KR" sz="1400" b="0" i="0" u="none" strike="noStrike" cap="none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response</a:t>
            </a:r>
            <a:endParaRPr sz="14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a2c4bae3a4_2_218"/>
          <p:cNvSpPr/>
          <p:nvPr/>
        </p:nvSpPr>
        <p:spPr>
          <a:xfrm>
            <a:off x="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633" name="Google Shape;633;ga2c4bae3a4_2_218"/>
          <p:cNvSpPr/>
          <p:nvPr/>
        </p:nvSpPr>
        <p:spPr>
          <a:xfrm>
            <a:off x="243840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634" name="Google Shape;634;ga2c4bae3a4_2_218"/>
          <p:cNvSpPr/>
          <p:nvPr/>
        </p:nvSpPr>
        <p:spPr>
          <a:xfrm>
            <a:off x="4876800" y="-2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635" name="Google Shape;635;ga2c4bae3a4_2_218"/>
          <p:cNvSpPr/>
          <p:nvPr/>
        </p:nvSpPr>
        <p:spPr>
          <a:xfrm>
            <a:off x="73152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636" name="Google Shape;636;ga2c4bae3a4_2_218"/>
          <p:cNvSpPr/>
          <p:nvPr/>
        </p:nvSpPr>
        <p:spPr>
          <a:xfrm>
            <a:off x="97536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637" name="Google Shape;637;ga2c4bae3a4_2_218"/>
          <p:cNvSpPr txBox="1"/>
          <p:nvPr/>
        </p:nvSpPr>
        <p:spPr>
          <a:xfrm>
            <a:off x="160421" y="304800"/>
            <a:ext cx="93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Part</a:t>
            </a:r>
            <a:r>
              <a:rPr lang="ko-KR" sz="1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2,</a:t>
            </a:r>
            <a:endParaRPr sz="16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638" name="Google Shape;638;ga2c4bae3a4_2_218"/>
          <p:cNvSpPr txBox="1"/>
          <p:nvPr/>
        </p:nvSpPr>
        <p:spPr>
          <a:xfrm>
            <a:off x="1061621" y="320200"/>
            <a:ext cx="6378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ko-KR" sz="3600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7</a:t>
            </a:r>
            <a:r>
              <a:rPr lang="ko-KR" sz="3600" b="0" i="0" u="none" strike="noStrike" cap="none" dirty="0" smtClean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. </a:t>
            </a:r>
            <a:r>
              <a:rPr lang="ko-KR" sz="3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OCR을</a:t>
            </a:r>
            <a:r>
              <a:rPr lang="ko-KR" sz="3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활용한 데이터 처리</a:t>
            </a:r>
            <a:endParaRPr sz="25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cxnSp>
        <p:nvCxnSpPr>
          <p:cNvPr id="639" name="Google Shape;639;ga2c4bae3a4_2_218"/>
          <p:cNvCxnSpPr/>
          <p:nvPr/>
        </p:nvCxnSpPr>
        <p:spPr>
          <a:xfrm>
            <a:off x="1061630" y="1097280"/>
            <a:ext cx="1113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0" name="Google Shape;640;ga2c4bae3a4_2_218"/>
          <p:cNvSpPr txBox="1"/>
          <p:nvPr/>
        </p:nvSpPr>
        <p:spPr>
          <a:xfrm>
            <a:off x="6234550" y="1643639"/>
            <a:ext cx="5600700" cy="1743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OCR(</a:t>
            </a:r>
            <a:r>
              <a:rPr lang="ko-KR" sz="2800" b="1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광학 문자 인식)</a:t>
            </a:r>
            <a:endParaRPr sz="2800" b="1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1143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0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사람이 쓰거나 기계로 인쇄한 문자의 영상을 </a:t>
            </a:r>
            <a:endParaRPr sz="20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1143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0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이미지 스캐너로 획득하여 기계가 읽을 수 있는 문자로 변환하는 기술</a:t>
            </a:r>
            <a:endParaRPr sz="20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1" name="Google Shape;641;ga2c4bae3a4_2_218"/>
          <p:cNvPicPr preferRelativeResize="0"/>
          <p:nvPr/>
        </p:nvPicPr>
        <p:blipFill rotWithShape="1">
          <a:blip r:embed="rId3">
            <a:alphaModFix/>
          </a:blip>
          <a:srcRect l="10048" r="10127" b="20166"/>
          <a:stretch/>
        </p:blipFill>
        <p:spPr>
          <a:xfrm>
            <a:off x="1504225" y="1438425"/>
            <a:ext cx="4302425" cy="5047574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ga2c4bae3a4_2_218"/>
          <p:cNvSpPr txBox="1"/>
          <p:nvPr/>
        </p:nvSpPr>
        <p:spPr>
          <a:xfrm>
            <a:off x="6234550" y="3716924"/>
            <a:ext cx="5691600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SMART K-</a:t>
            </a:r>
            <a:r>
              <a:rPr lang="ko-KR" sz="2800" b="1" i="0" u="none" strike="noStrike" cap="none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art의</a:t>
            </a:r>
            <a:r>
              <a:rPr lang="ko-KR" sz="2800" b="1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 데이터 처리</a:t>
            </a:r>
            <a:endParaRPr sz="2800" b="1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1143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AutoNum type="arabicPeriod"/>
            </a:pPr>
            <a:r>
              <a:rPr lang="ko-KR" sz="28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가격표 </a:t>
            </a:r>
            <a:r>
              <a:rPr lang="ko-KR" sz="28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이미지 </a:t>
            </a:r>
            <a:r>
              <a:rPr lang="ko-KR" sz="28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인식 (</a:t>
            </a:r>
            <a:r>
              <a:rPr lang="ko-KR" sz="2800" b="0" i="0" u="none" strike="noStrike" cap="none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O</a:t>
            </a:r>
            <a:r>
              <a:rPr lang="ko-KR" sz="2800" dirty="0" err="1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penCV</a:t>
            </a:r>
            <a:r>
              <a:rPr lang="ko-KR" sz="28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)</a:t>
            </a:r>
            <a:endParaRPr sz="2800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AutoNum type="arabicPeriod"/>
            </a:pPr>
            <a:r>
              <a:rPr lang="ko-KR" sz="2800" dirty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문자인식(OCR)</a:t>
            </a:r>
            <a:endParaRPr sz="2800" dirty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AutoNum type="arabicPeriod"/>
            </a:pPr>
            <a:r>
              <a:rPr lang="ko-KR" sz="28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품명과 가격을 자동으로 기입</a:t>
            </a:r>
            <a:endParaRPr sz="28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AutoNum type="arabicPeriod"/>
            </a:pPr>
            <a:r>
              <a:rPr lang="ko-KR" sz="28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데이터 저장</a:t>
            </a:r>
            <a:endParaRPr sz="20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ace18c8252_0_15"/>
          <p:cNvSpPr/>
          <p:nvPr/>
        </p:nvSpPr>
        <p:spPr>
          <a:xfrm>
            <a:off x="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648" name="Google Shape;648;gace18c8252_0_15"/>
          <p:cNvSpPr/>
          <p:nvPr/>
        </p:nvSpPr>
        <p:spPr>
          <a:xfrm>
            <a:off x="243840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649" name="Google Shape;649;gace18c8252_0_15"/>
          <p:cNvSpPr/>
          <p:nvPr/>
        </p:nvSpPr>
        <p:spPr>
          <a:xfrm>
            <a:off x="4876800" y="-2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650" name="Google Shape;650;gace18c8252_0_15"/>
          <p:cNvSpPr/>
          <p:nvPr/>
        </p:nvSpPr>
        <p:spPr>
          <a:xfrm>
            <a:off x="73152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651" name="Google Shape;651;gace18c8252_0_15"/>
          <p:cNvSpPr/>
          <p:nvPr/>
        </p:nvSpPr>
        <p:spPr>
          <a:xfrm>
            <a:off x="97536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652" name="Google Shape;652;gace18c8252_0_15"/>
          <p:cNvSpPr txBox="1"/>
          <p:nvPr/>
        </p:nvSpPr>
        <p:spPr>
          <a:xfrm>
            <a:off x="160421" y="304800"/>
            <a:ext cx="93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Part</a:t>
            </a:r>
            <a:r>
              <a:rPr lang="ko-KR" sz="1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2,</a:t>
            </a:r>
            <a:endParaRPr sz="16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653" name="Google Shape;653;gace18c8252_0_15"/>
          <p:cNvSpPr txBox="1"/>
          <p:nvPr/>
        </p:nvSpPr>
        <p:spPr>
          <a:xfrm>
            <a:off x="1061627" y="320200"/>
            <a:ext cx="9722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ko-KR" sz="3600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7</a:t>
            </a:r>
            <a:r>
              <a:rPr lang="ko-KR" sz="3600" b="0" i="0" u="none" strike="noStrike" cap="none" dirty="0" smtClean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. </a:t>
            </a:r>
            <a:r>
              <a:rPr lang="ko-KR" sz="3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OCR을</a:t>
            </a:r>
            <a:r>
              <a:rPr lang="ko-KR" sz="3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활용한 데이터 처리</a:t>
            </a:r>
            <a:endParaRPr sz="25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cxnSp>
        <p:nvCxnSpPr>
          <p:cNvPr id="654" name="Google Shape;654;gace18c8252_0_15"/>
          <p:cNvCxnSpPr/>
          <p:nvPr/>
        </p:nvCxnSpPr>
        <p:spPr>
          <a:xfrm>
            <a:off x="1061630" y="1097280"/>
            <a:ext cx="1113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55" name="Google Shape;655;gace18c8252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8074" y="2204700"/>
            <a:ext cx="5895924" cy="3595276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gace18c8252_0_15"/>
          <p:cNvSpPr txBox="1"/>
          <p:nvPr/>
        </p:nvSpPr>
        <p:spPr>
          <a:xfrm>
            <a:off x="462900" y="1422938"/>
            <a:ext cx="5633100" cy="51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AutoNum type="arabicPeriod"/>
            </a:pPr>
            <a:r>
              <a:rPr lang="ko-KR" sz="2200" b="1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가격표 이미지 인식(</a:t>
            </a:r>
            <a:r>
              <a:rPr lang="ko-KR" sz="2200" b="1" dirty="0" err="1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OpenCV</a:t>
            </a:r>
            <a:r>
              <a:rPr lang="ko-KR" sz="2200" b="1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 - ROI)</a:t>
            </a:r>
            <a:endParaRPr sz="2200" b="1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AutoNum type="arabicPeriod"/>
            </a:pPr>
            <a:r>
              <a:rPr lang="ko-KR" sz="2200" b="1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문자 인식(OCR)</a:t>
            </a:r>
            <a:endParaRPr sz="2200" b="1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AutoNum type="arabicPeriod"/>
            </a:pPr>
            <a:r>
              <a:rPr lang="ko-KR" sz="2200" b="1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인식된 데이터 전처리</a:t>
            </a:r>
            <a:endParaRPr sz="2200" b="1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-"/>
            </a:pPr>
            <a:r>
              <a:rPr lang="ko-KR" sz="2200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특수문자, 공백 등 </a:t>
            </a:r>
            <a:r>
              <a:rPr lang="ko-KR" sz="2200" dirty="0" err="1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불용어</a:t>
            </a:r>
            <a:r>
              <a:rPr lang="ko-KR" sz="2200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 제거</a:t>
            </a:r>
            <a:endParaRPr sz="2200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-"/>
            </a:pPr>
            <a:r>
              <a:rPr lang="ko-KR" sz="2200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추출 텍스트 리스트화</a:t>
            </a:r>
            <a:endParaRPr sz="2200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-"/>
            </a:pPr>
            <a:r>
              <a:rPr lang="ko-KR" sz="2200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추출 리스트의 품명과 가격을 인덱스로 설정하여 자동으로 기입</a:t>
            </a:r>
            <a:endParaRPr sz="2200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-"/>
            </a:pPr>
            <a:r>
              <a:rPr lang="ko-KR" sz="2200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사용자 수정 데이터 호출</a:t>
            </a:r>
            <a:endParaRPr sz="2200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algun Gothic"/>
              <a:buChar char="-"/>
            </a:pPr>
            <a:r>
              <a:rPr lang="ko-KR" sz="2200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수정된 가격 문자열에서 정수로 변경</a:t>
            </a:r>
            <a:endParaRPr sz="2200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88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</a:pPr>
            <a:r>
              <a:rPr lang="en-US" altLang="ko-KR" sz="2200" b="1" dirty="0" smtClean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4.  </a:t>
            </a:r>
            <a:r>
              <a:rPr lang="ko-KR" sz="2200" b="1" dirty="0" smtClean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데이터 </a:t>
            </a:r>
            <a:r>
              <a:rPr lang="ko-KR" sz="2200" b="1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저장</a:t>
            </a:r>
            <a:endParaRPr sz="2200" b="1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sz="2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496;gacd0fbca65_0_182"/>
          <p:cNvSpPr/>
          <p:nvPr/>
        </p:nvSpPr>
        <p:spPr>
          <a:xfrm>
            <a:off x="5758074" y="1759200"/>
            <a:ext cx="2768700" cy="445500"/>
          </a:xfrm>
          <a:prstGeom prst="rect">
            <a:avLst/>
          </a:prstGeom>
          <a:solidFill>
            <a:srgbClr val="4EC4A4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smtClean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ROI (</a:t>
            </a:r>
            <a:r>
              <a:rPr lang="ko-KR" altLang="en-US" sz="2000" b="0" i="0" u="none" strike="noStrike" cap="none" dirty="0" smtClean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관심 영역 검출</a:t>
            </a:r>
            <a:r>
              <a:rPr lang="en-US" altLang="ko-KR" sz="2000" b="0" i="0" u="none" strike="noStrike" cap="none" dirty="0" smtClean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)</a:t>
            </a:r>
            <a:endParaRPr sz="20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2c4bae3a4_2_229"/>
          <p:cNvSpPr/>
          <p:nvPr/>
        </p:nvSpPr>
        <p:spPr>
          <a:xfrm>
            <a:off x="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663" name="Google Shape;663;ga2c4bae3a4_2_229"/>
          <p:cNvSpPr/>
          <p:nvPr/>
        </p:nvSpPr>
        <p:spPr>
          <a:xfrm>
            <a:off x="243840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664" name="Google Shape;664;ga2c4bae3a4_2_229"/>
          <p:cNvSpPr/>
          <p:nvPr/>
        </p:nvSpPr>
        <p:spPr>
          <a:xfrm>
            <a:off x="4876800" y="-2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665" name="Google Shape;665;ga2c4bae3a4_2_229"/>
          <p:cNvSpPr/>
          <p:nvPr/>
        </p:nvSpPr>
        <p:spPr>
          <a:xfrm>
            <a:off x="73152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666" name="Google Shape;666;ga2c4bae3a4_2_229"/>
          <p:cNvSpPr/>
          <p:nvPr/>
        </p:nvSpPr>
        <p:spPr>
          <a:xfrm>
            <a:off x="97536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667" name="Google Shape;667;ga2c4bae3a4_2_229"/>
          <p:cNvSpPr txBox="1"/>
          <p:nvPr/>
        </p:nvSpPr>
        <p:spPr>
          <a:xfrm>
            <a:off x="160421" y="304800"/>
            <a:ext cx="93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Part</a:t>
            </a:r>
            <a:r>
              <a:rPr lang="ko-KR" sz="1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2,</a:t>
            </a:r>
            <a:endParaRPr sz="16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668" name="Google Shape;668;ga2c4bae3a4_2_229"/>
          <p:cNvSpPr txBox="1"/>
          <p:nvPr/>
        </p:nvSpPr>
        <p:spPr>
          <a:xfrm>
            <a:off x="1061626" y="320200"/>
            <a:ext cx="8691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7. OCR 엔진 </a:t>
            </a:r>
            <a:r>
              <a:rPr lang="ko-KR" sz="25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- </a:t>
            </a:r>
            <a:r>
              <a:rPr lang="ko-KR" sz="25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Tesseract</a:t>
            </a:r>
            <a:r>
              <a:rPr lang="ko-KR" sz="25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학습</a:t>
            </a:r>
            <a:endParaRPr sz="14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cxnSp>
        <p:nvCxnSpPr>
          <p:cNvPr id="669" name="Google Shape;669;ga2c4bae3a4_2_229"/>
          <p:cNvCxnSpPr/>
          <p:nvPr/>
        </p:nvCxnSpPr>
        <p:spPr>
          <a:xfrm>
            <a:off x="1061630" y="1097280"/>
            <a:ext cx="1113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0" name="Google Shape;670;ga2c4bae3a4_2_229"/>
          <p:cNvSpPr txBox="1"/>
          <p:nvPr/>
        </p:nvSpPr>
        <p:spPr>
          <a:xfrm>
            <a:off x="2116557" y="1137869"/>
            <a:ext cx="8793898" cy="765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Tesseract</a:t>
            </a:r>
            <a:r>
              <a:rPr lang="ko-KR" sz="2400" b="1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 : </a:t>
            </a:r>
            <a:r>
              <a:rPr lang="ko-KR" altLang="en-US" sz="24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다양한 </a:t>
            </a:r>
            <a:r>
              <a:rPr lang="en-US" altLang="ko-KR" sz="24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OS</a:t>
            </a:r>
            <a:r>
              <a:rPr lang="ko-KR" altLang="en-US" sz="24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를 지원하기 위한 </a:t>
            </a:r>
            <a:r>
              <a:rPr lang="en-US" altLang="ko-KR" sz="24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OCR </a:t>
            </a:r>
            <a:r>
              <a:rPr lang="ko-KR" altLang="en-US" sz="24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엔진</a:t>
            </a:r>
            <a:r>
              <a:rPr lang="en-US" altLang="ko-KR" sz="24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, Apache </a:t>
            </a:r>
            <a:r>
              <a:rPr lang="ko-KR" altLang="en-US" sz="24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라이선스</a:t>
            </a:r>
            <a:endParaRPr lang="en-US" altLang="ko-KR" sz="2400" dirty="0" smtClean="0"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	⇒ </a:t>
            </a:r>
            <a:r>
              <a:rPr lang="en-US" altLang="ko-KR" sz="2400" b="0" i="0" u="none" strike="noStrike" cap="none" dirty="0" smtClean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Tesseract 4 </a:t>
            </a:r>
            <a:r>
              <a:rPr lang="ko-KR" altLang="en-US" sz="2400" b="0" i="0" u="none" strike="noStrike" cap="none" dirty="0" smtClean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버전부터 </a:t>
            </a:r>
            <a:r>
              <a:rPr lang="en-US" altLang="ko-KR" sz="2400" b="0" i="0" u="none" strike="noStrike" cap="none" dirty="0" smtClean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LSTM </a:t>
            </a:r>
            <a:r>
              <a:rPr lang="ko-KR" altLang="en-US" sz="2400" b="0" i="0" u="none" strike="noStrike" cap="none" dirty="0" smtClean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기반의 </a:t>
            </a:r>
            <a:r>
              <a:rPr lang="en-US" altLang="ko-KR" sz="2400" b="0" i="0" u="none" strike="noStrike" cap="none" dirty="0" smtClean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OCR </a:t>
            </a:r>
            <a:r>
              <a:rPr lang="ko-KR" altLang="en-US" sz="2400" b="0" i="0" u="none" strike="noStrike" cap="none" dirty="0" smtClean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엔진 추가</a:t>
            </a:r>
            <a:endParaRPr sz="24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</p:txBody>
      </p:sp>
      <p:pic>
        <p:nvPicPr>
          <p:cNvPr id="671" name="Google Shape;671;ga2c4bae3a4_2_229"/>
          <p:cNvPicPr preferRelativeResize="0"/>
          <p:nvPr/>
        </p:nvPicPr>
        <p:blipFill rotWithShape="1">
          <a:blip r:embed="rId3">
            <a:alphaModFix/>
          </a:blip>
          <a:srcRect l="658" t="2388" r="817" b="5162"/>
          <a:stretch/>
        </p:blipFill>
        <p:spPr>
          <a:xfrm>
            <a:off x="2566416" y="2468880"/>
            <a:ext cx="7449312" cy="2907792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72" name="Google Shape;672;ga2c4bae3a4_2_229"/>
          <p:cNvSpPr txBox="1"/>
          <p:nvPr/>
        </p:nvSpPr>
        <p:spPr>
          <a:xfrm>
            <a:off x="2276425" y="5548745"/>
            <a:ext cx="816643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Tessdata-best</a:t>
            </a:r>
            <a:r>
              <a:rPr lang="ko-KR" sz="2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 : </a:t>
            </a:r>
            <a:r>
              <a:rPr lang="ko-KR" altLang="en-US" sz="2400" b="0" i="0" u="none" strike="noStrike" cap="none" dirty="0" smtClean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속도는 </a:t>
            </a:r>
            <a:r>
              <a:rPr lang="ko-KR" sz="2400" b="0" i="0" u="none" strike="noStrike" cap="none" dirty="0" smtClean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느리지만 </a:t>
            </a:r>
            <a:r>
              <a:rPr lang="ko-KR" sz="2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가장 </a:t>
            </a:r>
            <a:r>
              <a:rPr lang="ko-KR" altLang="en-US" sz="2400" dirty="0" smtClean="0"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정확</a:t>
            </a:r>
            <a:r>
              <a:rPr lang="ko-KR" sz="2400" b="0" i="0" u="none" strike="noStrike" cap="none" dirty="0" smtClean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하고 </a:t>
            </a:r>
            <a:r>
              <a:rPr lang="ko-KR" sz="2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학습이 가능</a:t>
            </a:r>
            <a:endParaRPr sz="24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Malgun Gothic"/>
              <a:sym typeface="Malgun Gothic"/>
            </a:endParaRPr>
          </a:p>
          <a:p>
            <a:pPr marL="114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Malgun Gothic"/>
                <a:sym typeface="Malgun Gothic"/>
              </a:rPr>
              <a:t>		     ⇒가장 성능이 좋음</a:t>
            </a:r>
            <a:endParaRPr sz="18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"/>
          <p:cNvSpPr/>
          <p:nvPr/>
        </p:nvSpPr>
        <p:spPr>
          <a:xfrm>
            <a:off x="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678" name="Google Shape;678;p7"/>
          <p:cNvSpPr/>
          <p:nvPr/>
        </p:nvSpPr>
        <p:spPr>
          <a:xfrm>
            <a:off x="243840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679" name="Google Shape;679;p7"/>
          <p:cNvSpPr/>
          <p:nvPr/>
        </p:nvSpPr>
        <p:spPr>
          <a:xfrm>
            <a:off x="4876800" y="-2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680" name="Google Shape;680;p7"/>
          <p:cNvSpPr/>
          <p:nvPr/>
        </p:nvSpPr>
        <p:spPr>
          <a:xfrm>
            <a:off x="73152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681" name="Google Shape;681;p7"/>
          <p:cNvSpPr/>
          <p:nvPr/>
        </p:nvSpPr>
        <p:spPr>
          <a:xfrm>
            <a:off x="97536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682" name="Google Shape;682;p7"/>
          <p:cNvSpPr txBox="1"/>
          <p:nvPr/>
        </p:nvSpPr>
        <p:spPr>
          <a:xfrm>
            <a:off x="160421" y="304800"/>
            <a:ext cx="93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Part</a:t>
            </a:r>
            <a:r>
              <a:rPr lang="ko-KR" sz="1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2,</a:t>
            </a:r>
            <a:endParaRPr sz="16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683" name="Google Shape;683;p7"/>
          <p:cNvSpPr txBox="1"/>
          <p:nvPr/>
        </p:nvSpPr>
        <p:spPr>
          <a:xfrm>
            <a:off x="1061626" y="320200"/>
            <a:ext cx="8691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7. OCR 엔진 </a:t>
            </a:r>
            <a:r>
              <a:rPr lang="ko-KR" sz="25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- </a:t>
            </a:r>
            <a:r>
              <a:rPr lang="ko-KR" sz="25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Tesseract</a:t>
            </a:r>
            <a:r>
              <a:rPr lang="ko-KR" sz="25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학습</a:t>
            </a:r>
            <a:endParaRPr sz="14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cxnSp>
        <p:nvCxnSpPr>
          <p:cNvPr id="684" name="Google Shape;684;p7"/>
          <p:cNvCxnSpPr/>
          <p:nvPr/>
        </p:nvCxnSpPr>
        <p:spPr>
          <a:xfrm>
            <a:off x="1061630" y="1097280"/>
            <a:ext cx="1113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85" name="Google Shape;685;p7"/>
          <p:cNvSpPr txBox="1"/>
          <p:nvPr/>
        </p:nvSpPr>
        <p:spPr>
          <a:xfrm>
            <a:off x="838200" y="365125"/>
            <a:ext cx="7305136" cy="635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65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grpSp>
        <p:nvGrpSpPr>
          <p:cNvPr id="686" name="Google Shape;686;p7"/>
          <p:cNvGrpSpPr/>
          <p:nvPr/>
        </p:nvGrpSpPr>
        <p:grpSpPr>
          <a:xfrm>
            <a:off x="1061626" y="1459739"/>
            <a:ext cx="3293853" cy="4796737"/>
            <a:chOff x="743310" y="1380226"/>
            <a:chExt cx="3293853" cy="4796737"/>
          </a:xfrm>
        </p:grpSpPr>
        <p:sp>
          <p:nvSpPr>
            <p:cNvPr id="687" name="Google Shape;687;p7"/>
            <p:cNvSpPr/>
            <p:nvPr/>
          </p:nvSpPr>
          <p:spPr>
            <a:xfrm>
              <a:off x="743310" y="1940943"/>
              <a:ext cx="3293853" cy="4236020"/>
            </a:xfrm>
            <a:prstGeom prst="rect">
              <a:avLst/>
            </a:prstGeom>
            <a:noFill/>
            <a:ln w="25400" cap="flat" cmpd="sng">
              <a:solidFill>
                <a:srgbClr val="4EC4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 i="0" u="none" strike="noStrike" cap="none" dirty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688" name="Google Shape;688;p7"/>
            <p:cNvSpPr/>
            <p:nvPr/>
          </p:nvSpPr>
          <p:spPr>
            <a:xfrm>
              <a:off x="743310" y="1380226"/>
              <a:ext cx="3293853" cy="445399"/>
            </a:xfrm>
            <a:prstGeom prst="rect">
              <a:avLst/>
            </a:prstGeom>
            <a:solidFill>
              <a:srgbClr val="4EC4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i="0" u="none" strike="noStrike" cap="none" dirty="0" err="1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Tessdata</a:t>
              </a:r>
              <a:endParaRPr sz="2800" b="1" i="0" u="none" strike="noStrike" cap="none" dirty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</p:grpSp>
      <p:grpSp>
        <p:nvGrpSpPr>
          <p:cNvPr id="689" name="Google Shape;689;p7"/>
          <p:cNvGrpSpPr/>
          <p:nvPr/>
        </p:nvGrpSpPr>
        <p:grpSpPr>
          <a:xfrm>
            <a:off x="4615349" y="1459739"/>
            <a:ext cx="3293854" cy="4796737"/>
            <a:chOff x="4297033" y="1380226"/>
            <a:chExt cx="3293854" cy="4796737"/>
          </a:xfrm>
        </p:grpSpPr>
        <p:sp>
          <p:nvSpPr>
            <p:cNvPr id="690" name="Google Shape;690;p7"/>
            <p:cNvSpPr/>
            <p:nvPr/>
          </p:nvSpPr>
          <p:spPr>
            <a:xfrm>
              <a:off x="4297034" y="1940943"/>
              <a:ext cx="3293853" cy="4236020"/>
            </a:xfrm>
            <a:prstGeom prst="rect">
              <a:avLst/>
            </a:prstGeom>
            <a:noFill/>
            <a:ln w="25400" cap="flat" cmpd="sng">
              <a:solidFill>
                <a:srgbClr val="4EC4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 i="0" u="none" strike="noStrike" cap="none" dirty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691" name="Google Shape;691;p7"/>
            <p:cNvSpPr/>
            <p:nvPr/>
          </p:nvSpPr>
          <p:spPr>
            <a:xfrm>
              <a:off x="4297033" y="1380226"/>
              <a:ext cx="3293853" cy="445399"/>
            </a:xfrm>
            <a:prstGeom prst="rect">
              <a:avLst/>
            </a:prstGeom>
            <a:solidFill>
              <a:srgbClr val="4EC4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i="0" u="none" strike="noStrike" cap="none" dirty="0" err="1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Tessdata-best</a:t>
              </a:r>
              <a:endParaRPr sz="2800" b="1" i="0" u="none" strike="noStrike" cap="none" dirty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</p:grpSp>
      <p:grpSp>
        <p:nvGrpSpPr>
          <p:cNvPr id="692" name="Google Shape;692;p7"/>
          <p:cNvGrpSpPr/>
          <p:nvPr/>
        </p:nvGrpSpPr>
        <p:grpSpPr>
          <a:xfrm>
            <a:off x="8169074" y="1459739"/>
            <a:ext cx="3293853" cy="4796737"/>
            <a:chOff x="7850758" y="1380226"/>
            <a:chExt cx="3293853" cy="4796737"/>
          </a:xfrm>
        </p:grpSpPr>
        <p:sp>
          <p:nvSpPr>
            <p:cNvPr id="693" name="Google Shape;693;p7"/>
            <p:cNvSpPr/>
            <p:nvPr/>
          </p:nvSpPr>
          <p:spPr>
            <a:xfrm>
              <a:off x="7850758" y="1940943"/>
              <a:ext cx="3293853" cy="4236020"/>
            </a:xfrm>
            <a:prstGeom prst="rect">
              <a:avLst/>
            </a:prstGeom>
            <a:noFill/>
            <a:ln w="25400" cap="flat" cmpd="sng">
              <a:solidFill>
                <a:srgbClr val="4EC4A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 i="0" u="none" strike="noStrike" cap="none" dirty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7850758" y="1380226"/>
              <a:ext cx="3293853" cy="445399"/>
            </a:xfrm>
            <a:prstGeom prst="rect">
              <a:avLst/>
            </a:prstGeom>
            <a:solidFill>
              <a:srgbClr val="4EC4A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b="1" i="0" u="none" strike="noStrike" cap="none" dirty="0" err="1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Tessdata-fast</a:t>
              </a:r>
              <a:endParaRPr sz="2800" b="1" i="0" u="none" strike="noStrike" cap="none" dirty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</p:grpSp>
      <p:pic>
        <p:nvPicPr>
          <p:cNvPr id="695" name="Google Shape;69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9074" y="2020456"/>
            <a:ext cx="3293853" cy="4236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7343" y="2020456"/>
            <a:ext cx="3281860" cy="4236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9880" y="2020456"/>
            <a:ext cx="3287592" cy="4236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"/>
          <p:cNvSpPr/>
          <p:nvPr/>
        </p:nvSpPr>
        <p:spPr>
          <a:xfrm>
            <a:off x="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703" name="Google Shape;703;p8"/>
          <p:cNvSpPr/>
          <p:nvPr/>
        </p:nvSpPr>
        <p:spPr>
          <a:xfrm>
            <a:off x="243840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704" name="Google Shape;704;p8"/>
          <p:cNvSpPr/>
          <p:nvPr/>
        </p:nvSpPr>
        <p:spPr>
          <a:xfrm>
            <a:off x="4876800" y="-2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705" name="Google Shape;705;p8"/>
          <p:cNvSpPr/>
          <p:nvPr/>
        </p:nvSpPr>
        <p:spPr>
          <a:xfrm>
            <a:off x="73152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706" name="Google Shape;706;p8"/>
          <p:cNvSpPr/>
          <p:nvPr/>
        </p:nvSpPr>
        <p:spPr>
          <a:xfrm>
            <a:off x="97536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707" name="Google Shape;707;p8"/>
          <p:cNvSpPr txBox="1"/>
          <p:nvPr/>
        </p:nvSpPr>
        <p:spPr>
          <a:xfrm>
            <a:off x="160421" y="304800"/>
            <a:ext cx="93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Part</a:t>
            </a:r>
            <a:r>
              <a:rPr lang="ko-KR" sz="1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2,</a:t>
            </a:r>
            <a:endParaRPr sz="16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708" name="Google Shape;708;p8"/>
          <p:cNvSpPr txBox="1"/>
          <p:nvPr/>
        </p:nvSpPr>
        <p:spPr>
          <a:xfrm>
            <a:off x="1061626" y="320200"/>
            <a:ext cx="8691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7. OCR 엔진 </a:t>
            </a:r>
            <a:r>
              <a:rPr lang="ko-KR" sz="25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- </a:t>
            </a:r>
            <a:r>
              <a:rPr lang="ko-KR" sz="25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Tesseract</a:t>
            </a:r>
            <a:r>
              <a:rPr lang="ko-KR" sz="25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학습</a:t>
            </a:r>
            <a:endParaRPr sz="14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cxnSp>
        <p:nvCxnSpPr>
          <p:cNvPr id="709" name="Google Shape;709;p8"/>
          <p:cNvCxnSpPr/>
          <p:nvPr/>
        </p:nvCxnSpPr>
        <p:spPr>
          <a:xfrm>
            <a:off x="1061630" y="1097280"/>
            <a:ext cx="1113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0" name="Google Shape;710;p8"/>
          <p:cNvSpPr txBox="1"/>
          <p:nvPr/>
        </p:nvSpPr>
        <p:spPr>
          <a:xfrm>
            <a:off x="838200" y="365125"/>
            <a:ext cx="7305136" cy="635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65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grpSp>
        <p:nvGrpSpPr>
          <p:cNvPr id="711" name="Google Shape;711;p8"/>
          <p:cNvGrpSpPr/>
          <p:nvPr/>
        </p:nvGrpSpPr>
        <p:grpSpPr>
          <a:xfrm>
            <a:off x="1061626" y="1370287"/>
            <a:ext cx="10401302" cy="4829714"/>
            <a:chOff x="743309" y="1380226"/>
            <a:chExt cx="10401302" cy="4829714"/>
          </a:xfrm>
        </p:grpSpPr>
        <p:grpSp>
          <p:nvGrpSpPr>
            <p:cNvPr id="712" name="Google Shape;712;p8"/>
            <p:cNvGrpSpPr/>
            <p:nvPr/>
          </p:nvGrpSpPr>
          <p:grpSpPr>
            <a:xfrm>
              <a:off x="743310" y="1380226"/>
              <a:ext cx="3293853" cy="4796737"/>
              <a:chOff x="743310" y="1380226"/>
              <a:chExt cx="3293853" cy="4796737"/>
            </a:xfrm>
          </p:grpSpPr>
          <p:sp>
            <p:nvSpPr>
              <p:cNvPr id="713" name="Google Shape;713;p8"/>
              <p:cNvSpPr/>
              <p:nvPr/>
            </p:nvSpPr>
            <p:spPr>
              <a:xfrm>
                <a:off x="743310" y="1940943"/>
                <a:ext cx="3293853" cy="4236020"/>
              </a:xfrm>
              <a:prstGeom prst="rect">
                <a:avLst/>
              </a:prstGeom>
              <a:noFill/>
              <a:ln w="25400" cap="flat" cmpd="sng">
                <a:solidFill>
                  <a:srgbClr val="4EC4A4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algn="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 b="1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</p:txBody>
          </p:sp>
          <p:sp>
            <p:nvSpPr>
              <p:cNvPr id="714" name="Google Shape;714;p8"/>
              <p:cNvSpPr/>
              <p:nvPr/>
            </p:nvSpPr>
            <p:spPr>
              <a:xfrm>
                <a:off x="743310" y="1380226"/>
                <a:ext cx="3293853" cy="445399"/>
              </a:xfrm>
              <a:prstGeom prst="rect">
                <a:avLst/>
              </a:prstGeom>
              <a:solidFill>
                <a:srgbClr val="4EC4A4"/>
              </a:solidFill>
              <a:ln>
                <a:noFill/>
              </a:ln>
              <a:effectLst>
                <a:outerShdw blurRad="50800" dist="38100" algn="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800" b="1" i="0" u="none" strike="noStrike" cap="none" dirty="0" err="1">
                    <a:solidFill>
                      <a:schemeClr val="lt1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sym typeface="Arial"/>
                  </a:rPr>
                  <a:t>Tessdata</a:t>
                </a:r>
                <a:endParaRPr sz="2800" b="1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</p:txBody>
          </p:sp>
        </p:grpSp>
        <p:grpSp>
          <p:nvGrpSpPr>
            <p:cNvPr id="715" name="Google Shape;715;p8"/>
            <p:cNvGrpSpPr/>
            <p:nvPr/>
          </p:nvGrpSpPr>
          <p:grpSpPr>
            <a:xfrm>
              <a:off x="4297033" y="1380226"/>
              <a:ext cx="3293854" cy="4796737"/>
              <a:chOff x="4297033" y="1380226"/>
              <a:chExt cx="3293854" cy="4796737"/>
            </a:xfrm>
          </p:grpSpPr>
          <p:sp>
            <p:nvSpPr>
              <p:cNvPr id="716" name="Google Shape;716;p8"/>
              <p:cNvSpPr/>
              <p:nvPr/>
            </p:nvSpPr>
            <p:spPr>
              <a:xfrm>
                <a:off x="4297034" y="1940943"/>
                <a:ext cx="3293853" cy="4236020"/>
              </a:xfrm>
              <a:prstGeom prst="rect">
                <a:avLst/>
              </a:prstGeom>
              <a:noFill/>
              <a:ln w="25400" cap="flat" cmpd="sng">
                <a:solidFill>
                  <a:srgbClr val="4EC4A4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algn="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 b="1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</p:txBody>
          </p:sp>
          <p:sp>
            <p:nvSpPr>
              <p:cNvPr id="717" name="Google Shape;717;p8"/>
              <p:cNvSpPr/>
              <p:nvPr/>
            </p:nvSpPr>
            <p:spPr>
              <a:xfrm>
                <a:off x="4297033" y="1380226"/>
                <a:ext cx="3293853" cy="445399"/>
              </a:xfrm>
              <a:prstGeom prst="rect">
                <a:avLst/>
              </a:prstGeom>
              <a:solidFill>
                <a:srgbClr val="4EC4A4"/>
              </a:solidFill>
              <a:ln>
                <a:noFill/>
              </a:ln>
              <a:effectLst>
                <a:outerShdw blurRad="50800" dist="38100" algn="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800" b="1" i="0" u="none" strike="noStrike" cap="none" dirty="0" err="1">
                    <a:solidFill>
                      <a:schemeClr val="lt1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sym typeface="Arial"/>
                  </a:rPr>
                  <a:t>Tessdata-best</a:t>
                </a:r>
                <a:endParaRPr sz="2800" b="1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</p:txBody>
          </p:sp>
        </p:grpSp>
        <p:grpSp>
          <p:nvGrpSpPr>
            <p:cNvPr id="718" name="Google Shape;718;p8"/>
            <p:cNvGrpSpPr/>
            <p:nvPr/>
          </p:nvGrpSpPr>
          <p:grpSpPr>
            <a:xfrm>
              <a:off x="7850758" y="1380226"/>
              <a:ext cx="3293853" cy="4796737"/>
              <a:chOff x="7850758" y="1380226"/>
              <a:chExt cx="3293853" cy="4796737"/>
            </a:xfrm>
          </p:grpSpPr>
          <p:sp>
            <p:nvSpPr>
              <p:cNvPr id="719" name="Google Shape;719;p8"/>
              <p:cNvSpPr/>
              <p:nvPr/>
            </p:nvSpPr>
            <p:spPr>
              <a:xfrm>
                <a:off x="7850758" y="1940943"/>
                <a:ext cx="3293853" cy="4236020"/>
              </a:xfrm>
              <a:prstGeom prst="rect">
                <a:avLst/>
              </a:prstGeom>
              <a:noFill/>
              <a:ln w="25400" cap="flat" cmpd="sng">
                <a:solidFill>
                  <a:srgbClr val="4EC4A4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algn="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 b="1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</p:txBody>
          </p:sp>
          <p:sp>
            <p:nvSpPr>
              <p:cNvPr id="720" name="Google Shape;720;p8"/>
              <p:cNvSpPr/>
              <p:nvPr/>
            </p:nvSpPr>
            <p:spPr>
              <a:xfrm>
                <a:off x="7850758" y="1380226"/>
                <a:ext cx="3293853" cy="445399"/>
              </a:xfrm>
              <a:prstGeom prst="rect">
                <a:avLst/>
              </a:prstGeom>
              <a:solidFill>
                <a:srgbClr val="4EC4A4"/>
              </a:solidFill>
              <a:ln>
                <a:noFill/>
              </a:ln>
              <a:effectLst>
                <a:outerShdw blurRad="50800" dist="38100" algn="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800" b="1" i="0" u="none" strike="noStrike" cap="none" dirty="0" err="1">
                    <a:solidFill>
                      <a:schemeClr val="lt1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sym typeface="Arial"/>
                  </a:rPr>
                  <a:t>Tessdata-fast</a:t>
                </a:r>
                <a:endParaRPr sz="2800" b="1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</p:txBody>
          </p:sp>
        </p:grpSp>
        <p:pic>
          <p:nvPicPr>
            <p:cNvPr id="721" name="Google Shape;721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850757" y="1955379"/>
              <a:ext cx="3293854" cy="4254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301008" y="1955380"/>
              <a:ext cx="3289878" cy="42215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43309" y="1940943"/>
              <a:ext cx="3293853" cy="42360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a2c4bae3a4_2_240"/>
          <p:cNvSpPr/>
          <p:nvPr/>
        </p:nvSpPr>
        <p:spPr>
          <a:xfrm>
            <a:off x="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729" name="Google Shape;729;ga2c4bae3a4_2_240"/>
          <p:cNvSpPr/>
          <p:nvPr/>
        </p:nvSpPr>
        <p:spPr>
          <a:xfrm>
            <a:off x="243840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730" name="Google Shape;730;ga2c4bae3a4_2_240"/>
          <p:cNvSpPr/>
          <p:nvPr/>
        </p:nvSpPr>
        <p:spPr>
          <a:xfrm>
            <a:off x="4876800" y="-2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731" name="Google Shape;731;ga2c4bae3a4_2_240"/>
          <p:cNvSpPr/>
          <p:nvPr/>
        </p:nvSpPr>
        <p:spPr>
          <a:xfrm>
            <a:off x="73152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732" name="Google Shape;732;ga2c4bae3a4_2_240"/>
          <p:cNvSpPr/>
          <p:nvPr/>
        </p:nvSpPr>
        <p:spPr>
          <a:xfrm>
            <a:off x="97536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733" name="Google Shape;733;ga2c4bae3a4_2_240"/>
          <p:cNvSpPr txBox="1"/>
          <p:nvPr/>
        </p:nvSpPr>
        <p:spPr>
          <a:xfrm>
            <a:off x="160421" y="304800"/>
            <a:ext cx="93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Part</a:t>
            </a:r>
            <a:r>
              <a:rPr lang="ko-KR" sz="1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2,</a:t>
            </a:r>
            <a:endParaRPr sz="16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734" name="Google Shape;734;ga2c4bae3a4_2_240"/>
          <p:cNvSpPr txBox="1"/>
          <p:nvPr/>
        </p:nvSpPr>
        <p:spPr>
          <a:xfrm>
            <a:off x="1061621" y="320200"/>
            <a:ext cx="6378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8. </a:t>
            </a:r>
            <a:r>
              <a:rPr lang="ko-KR" altLang="en-US" sz="3600" b="0" i="0" u="none" strike="noStrike" cap="none" dirty="0" smtClean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주요 </a:t>
            </a:r>
            <a:r>
              <a:rPr lang="ko-KR" sz="3600" b="0" i="0" u="none" strike="noStrike" cap="none" dirty="0" smtClean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데이터 </a:t>
            </a:r>
            <a:r>
              <a:rPr lang="ko-KR" sz="3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처리 프로세스</a:t>
            </a:r>
            <a:endParaRPr sz="25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cxnSp>
        <p:nvCxnSpPr>
          <p:cNvPr id="735" name="Google Shape;735;ga2c4bae3a4_2_240"/>
          <p:cNvCxnSpPr/>
          <p:nvPr/>
        </p:nvCxnSpPr>
        <p:spPr>
          <a:xfrm>
            <a:off x="1061630" y="1097280"/>
            <a:ext cx="1113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36" name="Google Shape;736;ga2c4bae3a4_2_240"/>
          <p:cNvGrpSpPr/>
          <p:nvPr/>
        </p:nvGrpSpPr>
        <p:grpSpPr>
          <a:xfrm>
            <a:off x="543700" y="2168058"/>
            <a:ext cx="11346667" cy="3372664"/>
            <a:chOff x="339525" y="1463261"/>
            <a:chExt cx="9255786" cy="2418894"/>
          </a:xfrm>
        </p:grpSpPr>
        <p:grpSp>
          <p:nvGrpSpPr>
            <p:cNvPr id="737" name="Google Shape;737;ga2c4bae3a4_2_240"/>
            <p:cNvGrpSpPr/>
            <p:nvPr/>
          </p:nvGrpSpPr>
          <p:grpSpPr>
            <a:xfrm>
              <a:off x="346747" y="1463261"/>
              <a:ext cx="9248564" cy="804300"/>
              <a:chOff x="2259" y="338517"/>
              <a:chExt cx="9248564" cy="804300"/>
            </a:xfrm>
          </p:grpSpPr>
          <p:sp>
            <p:nvSpPr>
              <p:cNvPr id="738" name="Google Shape;738;ga2c4bae3a4_2_240"/>
              <p:cNvSpPr/>
              <p:nvPr/>
            </p:nvSpPr>
            <p:spPr>
              <a:xfrm>
                <a:off x="2259" y="338517"/>
                <a:ext cx="2010600" cy="804300"/>
              </a:xfrm>
              <a:prstGeom prst="chevron">
                <a:avLst>
                  <a:gd name="adj" fmla="val 50000"/>
                </a:avLst>
              </a:prstGeom>
              <a:solidFill>
                <a:schemeClr val="accent1"/>
              </a:solidFill>
              <a:ln w="1270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</p:txBody>
          </p:sp>
          <p:sp>
            <p:nvSpPr>
              <p:cNvPr id="739" name="Google Shape;739;ga2c4bae3a4_2_240"/>
              <p:cNvSpPr txBox="1"/>
              <p:nvPr/>
            </p:nvSpPr>
            <p:spPr>
              <a:xfrm>
                <a:off x="404368" y="338517"/>
                <a:ext cx="1206300" cy="80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4000" tIns="21325" rIns="21325" bIns="2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600"/>
                  <a:buFont typeface="Arial"/>
                  <a:buNone/>
                </a:pPr>
                <a:r>
                  <a:rPr lang="ko-KR" sz="2600" b="1" i="0" u="none" strike="noStrike" cap="none" dirty="0">
                    <a:solidFill>
                      <a:srgbClr val="FFFFFF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데이터 수집</a:t>
                </a:r>
                <a:endParaRPr sz="2600" b="1" i="0" u="none" strike="noStrike" cap="none" dirty="0">
                  <a:solidFill>
                    <a:srgbClr val="FFFFFF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740" name="Google Shape;740;ga2c4bae3a4_2_240"/>
              <p:cNvSpPr/>
              <p:nvPr/>
            </p:nvSpPr>
            <p:spPr>
              <a:xfrm>
                <a:off x="1811750" y="338517"/>
                <a:ext cx="2010600" cy="804300"/>
              </a:xfrm>
              <a:prstGeom prst="chevron">
                <a:avLst>
                  <a:gd name="adj" fmla="val 50000"/>
                </a:avLst>
              </a:prstGeom>
              <a:solidFill>
                <a:schemeClr val="accent1"/>
              </a:solidFill>
              <a:ln w="1270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</p:txBody>
          </p:sp>
          <p:sp>
            <p:nvSpPr>
              <p:cNvPr id="741" name="Google Shape;741;ga2c4bae3a4_2_240"/>
              <p:cNvSpPr txBox="1"/>
              <p:nvPr/>
            </p:nvSpPr>
            <p:spPr>
              <a:xfrm>
                <a:off x="2213859" y="338517"/>
                <a:ext cx="1206300" cy="80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4000" tIns="21325" rIns="21325" bIns="2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600"/>
                  <a:buFont typeface="Arial"/>
                  <a:buNone/>
                </a:pPr>
                <a:r>
                  <a:rPr lang="ko-KR" sz="2600" b="1" i="0" u="none" strike="noStrike" cap="none" dirty="0">
                    <a:solidFill>
                      <a:srgbClr val="FFFFFF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데이터 처리</a:t>
                </a:r>
                <a:endParaRPr sz="2600" b="1" i="0" u="none" strike="noStrike" cap="none" dirty="0">
                  <a:solidFill>
                    <a:srgbClr val="FFFFFF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742" name="Google Shape;742;ga2c4bae3a4_2_240"/>
              <p:cNvSpPr/>
              <p:nvPr/>
            </p:nvSpPr>
            <p:spPr>
              <a:xfrm>
                <a:off x="3621241" y="338517"/>
                <a:ext cx="2010600" cy="804300"/>
              </a:xfrm>
              <a:prstGeom prst="chevron">
                <a:avLst>
                  <a:gd name="adj" fmla="val 50000"/>
                </a:avLst>
              </a:prstGeom>
              <a:solidFill>
                <a:schemeClr val="accent1"/>
              </a:solidFill>
              <a:ln w="1270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</p:txBody>
          </p:sp>
          <p:sp>
            <p:nvSpPr>
              <p:cNvPr id="743" name="Google Shape;743;ga2c4bae3a4_2_240"/>
              <p:cNvSpPr txBox="1"/>
              <p:nvPr/>
            </p:nvSpPr>
            <p:spPr>
              <a:xfrm>
                <a:off x="4023350" y="338517"/>
                <a:ext cx="1206300" cy="80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4000" tIns="21325" rIns="21325" bIns="2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600"/>
                  <a:buFont typeface="Arial"/>
                  <a:buNone/>
                </a:pPr>
                <a:r>
                  <a:rPr lang="ko-KR" sz="2600" b="1" i="0" u="none" strike="noStrike" cap="none" dirty="0">
                    <a:solidFill>
                      <a:srgbClr val="FFFFFF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데이터 분석</a:t>
                </a:r>
                <a:endParaRPr sz="2600" b="1" i="0" u="none" strike="noStrike" cap="none" dirty="0">
                  <a:solidFill>
                    <a:srgbClr val="FFFFFF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744" name="Google Shape;744;ga2c4bae3a4_2_240"/>
              <p:cNvSpPr/>
              <p:nvPr/>
            </p:nvSpPr>
            <p:spPr>
              <a:xfrm>
                <a:off x="5430732" y="338517"/>
                <a:ext cx="2010600" cy="804300"/>
              </a:xfrm>
              <a:prstGeom prst="chevron">
                <a:avLst>
                  <a:gd name="adj" fmla="val 50000"/>
                </a:avLst>
              </a:prstGeom>
              <a:solidFill>
                <a:schemeClr val="accent1"/>
              </a:solidFill>
              <a:ln w="1270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</p:txBody>
          </p:sp>
          <p:sp>
            <p:nvSpPr>
              <p:cNvPr id="745" name="Google Shape;745;ga2c4bae3a4_2_240"/>
              <p:cNvSpPr txBox="1"/>
              <p:nvPr/>
            </p:nvSpPr>
            <p:spPr>
              <a:xfrm>
                <a:off x="5832841" y="338517"/>
                <a:ext cx="1206300" cy="80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4000" tIns="21325" rIns="21325" bIns="2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600"/>
                  <a:buFont typeface="Arial"/>
                  <a:buNone/>
                </a:pPr>
                <a:r>
                  <a:rPr lang="ko-KR" sz="2600" b="1" i="0" u="none" strike="noStrike" cap="none" dirty="0">
                    <a:solidFill>
                      <a:srgbClr val="FFFFFF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DB </a:t>
                </a:r>
                <a:r>
                  <a:rPr lang="ko-KR" altLang="en-US" sz="2600" b="1" i="0" u="none" strike="noStrike" cap="none" dirty="0" smtClean="0">
                    <a:solidFill>
                      <a:srgbClr val="FFFFFF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저장</a:t>
                </a:r>
                <a:endParaRPr sz="2600" b="1" i="0" u="none" strike="noStrike" cap="none" dirty="0">
                  <a:solidFill>
                    <a:srgbClr val="FFFFFF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746" name="Google Shape;746;ga2c4bae3a4_2_240"/>
              <p:cNvSpPr/>
              <p:nvPr/>
            </p:nvSpPr>
            <p:spPr>
              <a:xfrm>
                <a:off x="7240223" y="338517"/>
                <a:ext cx="2010600" cy="804300"/>
              </a:xfrm>
              <a:prstGeom prst="chevron">
                <a:avLst>
                  <a:gd name="adj" fmla="val 50000"/>
                </a:avLst>
              </a:prstGeom>
              <a:solidFill>
                <a:schemeClr val="accent1"/>
              </a:solidFill>
              <a:ln w="12700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</p:txBody>
          </p:sp>
          <p:sp>
            <p:nvSpPr>
              <p:cNvPr id="747" name="Google Shape;747;ga2c4bae3a4_2_240"/>
              <p:cNvSpPr txBox="1"/>
              <p:nvPr/>
            </p:nvSpPr>
            <p:spPr>
              <a:xfrm>
                <a:off x="7642332" y="338517"/>
                <a:ext cx="1206300" cy="80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4000" tIns="21325" rIns="21325" bIns="213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600"/>
                  <a:buFont typeface="Arial"/>
                  <a:buNone/>
                </a:pPr>
                <a:r>
                  <a:rPr lang="ko-KR" altLang="en-US" sz="2600" b="1" dirty="0" smtClean="0">
                    <a:solidFill>
                      <a:srgbClr val="FFFFFF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데이터</a:t>
                </a:r>
                <a:endParaRPr lang="en-US" altLang="ko-KR" sz="2600" b="1" dirty="0" smtClean="0">
                  <a:solidFill>
                    <a:srgbClr val="FFFFFF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600"/>
                  <a:buFont typeface="Arial"/>
                  <a:buNone/>
                </a:pPr>
                <a:r>
                  <a:rPr lang="ko-KR" altLang="en-US" sz="2600" b="1" dirty="0" smtClean="0">
                    <a:solidFill>
                      <a:srgbClr val="FFFFFF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출력</a:t>
                </a:r>
                <a:endParaRPr sz="2600" b="1" i="0" u="none" strike="noStrike" cap="none" dirty="0">
                  <a:solidFill>
                    <a:srgbClr val="FFFFFF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748" name="Google Shape;748;ga2c4bae3a4_2_240"/>
            <p:cNvGrpSpPr/>
            <p:nvPr/>
          </p:nvGrpSpPr>
          <p:grpSpPr>
            <a:xfrm>
              <a:off x="339525" y="2469906"/>
              <a:ext cx="9027436" cy="1412249"/>
              <a:chOff x="339525" y="2469906"/>
              <a:chExt cx="9027436" cy="1412249"/>
            </a:xfrm>
          </p:grpSpPr>
          <p:sp>
            <p:nvSpPr>
              <p:cNvPr id="749" name="Google Shape;749;ga2c4bae3a4_2_240"/>
              <p:cNvSpPr txBox="1"/>
              <p:nvPr/>
            </p:nvSpPr>
            <p:spPr>
              <a:xfrm>
                <a:off x="339525" y="2485773"/>
                <a:ext cx="1656300" cy="584700"/>
              </a:xfrm>
              <a:prstGeom prst="rect">
                <a:avLst/>
              </a:prstGeom>
              <a:solidFill>
                <a:srgbClr val="DAF3E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-KR" sz="2000" b="0" i="0" u="none" strike="noStrike" cap="none" dirty="0">
                    <a:solidFill>
                      <a:srgbClr val="00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가격표</a:t>
                </a:r>
                <a:endParaRPr sz="20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-KR" sz="2000" b="0" i="0" u="none" strike="noStrike" cap="none" dirty="0">
                    <a:solidFill>
                      <a:srgbClr val="00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사진 촬영</a:t>
                </a:r>
                <a:endParaRPr sz="20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750" name="Google Shape;750;ga2c4bae3a4_2_240"/>
              <p:cNvSpPr txBox="1"/>
              <p:nvPr/>
            </p:nvSpPr>
            <p:spPr>
              <a:xfrm>
                <a:off x="346747" y="3119334"/>
                <a:ext cx="1656300" cy="338700"/>
              </a:xfrm>
              <a:prstGeom prst="rect">
                <a:avLst/>
              </a:prstGeom>
              <a:solidFill>
                <a:srgbClr val="DAF3E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-KR" sz="2000" b="0" i="0" u="none" strike="noStrike" cap="none" dirty="0">
                    <a:solidFill>
                      <a:srgbClr val="00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사진 업로드</a:t>
                </a:r>
                <a:endParaRPr sz="20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751" name="Google Shape;751;ga2c4bae3a4_2_240"/>
              <p:cNvSpPr txBox="1"/>
              <p:nvPr/>
            </p:nvSpPr>
            <p:spPr>
              <a:xfrm>
                <a:off x="2197313" y="2487199"/>
                <a:ext cx="1656300" cy="338700"/>
              </a:xfrm>
              <a:prstGeom prst="rect">
                <a:avLst/>
              </a:prstGeom>
              <a:solidFill>
                <a:srgbClr val="DAF3E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-KR" sz="2000" b="0" i="0" u="none" strike="noStrike" cap="none" dirty="0">
                    <a:solidFill>
                      <a:srgbClr val="00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사진 인식</a:t>
                </a:r>
                <a:endParaRPr sz="20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752" name="Google Shape;752;ga2c4bae3a4_2_240"/>
              <p:cNvSpPr txBox="1"/>
              <p:nvPr/>
            </p:nvSpPr>
            <p:spPr>
              <a:xfrm>
                <a:off x="2197313" y="2892327"/>
                <a:ext cx="1656300" cy="584700"/>
              </a:xfrm>
              <a:prstGeom prst="rect">
                <a:avLst/>
              </a:prstGeom>
              <a:solidFill>
                <a:srgbClr val="DAF3E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-KR" sz="2000" b="0" i="0" u="none" strike="noStrike" cap="none" dirty="0">
                    <a:solidFill>
                      <a:srgbClr val="00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OCR </a:t>
                </a:r>
                <a:endParaRPr sz="18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-KR" sz="2000" b="0" i="0" u="none" strike="noStrike" cap="none" dirty="0">
                    <a:solidFill>
                      <a:srgbClr val="00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문자 인식</a:t>
                </a:r>
                <a:endParaRPr sz="20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753" name="Google Shape;753;ga2c4bae3a4_2_240"/>
              <p:cNvSpPr txBox="1"/>
              <p:nvPr/>
            </p:nvSpPr>
            <p:spPr>
              <a:xfrm>
                <a:off x="2197313" y="3543455"/>
                <a:ext cx="1656300" cy="338700"/>
              </a:xfrm>
              <a:prstGeom prst="rect">
                <a:avLst/>
              </a:prstGeom>
              <a:solidFill>
                <a:srgbClr val="DAF3E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-KR" sz="2000" b="0" i="0" u="none" strike="noStrike" cap="none" dirty="0">
                    <a:solidFill>
                      <a:srgbClr val="00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데이터 정제</a:t>
                </a:r>
                <a:endParaRPr sz="20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754" name="Google Shape;754;ga2c4bae3a4_2_240"/>
              <p:cNvSpPr txBox="1"/>
              <p:nvPr/>
            </p:nvSpPr>
            <p:spPr>
              <a:xfrm>
                <a:off x="4051033" y="2488844"/>
                <a:ext cx="1656300" cy="584700"/>
              </a:xfrm>
              <a:prstGeom prst="rect">
                <a:avLst/>
              </a:prstGeom>
              <a:solidFill>
                <a:srgbClr val="DAF3E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-KR" sz="2000" b="0" i="0" u="none" strike="noStrike" cap="none" dirty="0">
                    <a:solidFill>
                      <a:srgbClr val="00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리스트로 </a:t>
                </a:r>
                <a:endParaRPr lang="en-US" altLang="ko-KR" sz="2000" b="0" i="0" u="none" strike="noStrike" cap="none" dirty="0" smtClean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-KR" sz="2000" b="0" i="0" u="none" strike="noStrike" cap="none" dirty="0" smtClean="0">
                    <a:solidFill>
                      <a:srgbClr val="00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가져오기</a:t>
                </a:r>
                <a:endParaRPr sz="20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755" name="Google Shape;755;ga2c4bae3a4_2_240"/>
              <p:cNvSpPr txBox="1"/>
              <p:nvPr/>
            </p:nvSpPr>
            <p:spPr>
              <a:xfrm>
                <a:off x="4055100" y="3165684"/>
                <a:ext cx="1656300" cy="584700"/>
              </a:xfrm>
              <a:prstGeom prst="rect">
                <a:avLst/>
              </a:prstGeom>
              <a:solidFill>
                <a:srgbClr val="DAF3E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-KR" sz="2000" b="0" i="0" u="none" strike="noStrike" cap="none" dirty="0">
                    <a:solidFill>
                      <a:srgbClr val="00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품목/가격 </a:t>
                </a:r>
                <a:endParaRPr sz="20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-KR" sz="2000" b="0" i="0" u="none" strike="noStrike" cap="none" dirty="0">
                    <a:solidFill>
                      <a:srgbClr val="00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구분</a:t>
                </a:r>
                <a:endParaRPr sz="20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756" name="Google Shape;756;ga2c4bae3a4_2_240"/>
              <p:cNvSpPr txBox="1"/>
              <p:nvPr/>
            </p:nvSpPr>
            <p:spPr>
              <a:xfrm>
                <a:off x="5887465" y="2485773"/>
                <a:ext cx="1656300" cy="584700"/>
              </a:xfrm>
              <a:prstGeom prst="rect">
                <a:avLst/>
              </a:prstGeom>
              <a:solidFill>
                <a:srgbClr val="DAF3E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-KR" sz="2000" b="0" i="0" u="none" strike="noStrike" cap="none" dirty="0">
                    <a:solidFill>
                      <a:srgbClr val="00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저장</a:t>
                </a:r>
                <a:endParaRPr sz="20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-KR" sz="2000" b="0" i="0" u="none" strike="noStrike" cap="none" dirty="0">
                    <a:solidFill>
                      <a:srgbClr val="000000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(장바구니, 총계)</a:t>
                </a:r>
                <a:endParaRPr sz="20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endParaRPr>
              </a:p>
            </p:txBody>
          </p:sp>
          <p:sp>
            <p:nvSpPr>
              <p:cNvPr id="757" name="Google Shape;757;ga2c4bae3a4_2_240"/>
              <p:cNvSpPr txBox="1"/>
              <p:nvPr/>
            </p:nvSpPr>
            <p:spPr>
              <a:xfrm>
                <a:off x="7681821" y="2469906"/>
                <a:ext cx="1685140" cy="600567"/>
              </a:xfrm>
              <a:prstGeom prst="rect">
                <a:avLst/>
              </a:prstGeom>
              <a:solidFill>
                <a:srgbClr val="DAF3E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-KR" altLang="en-US" sz="2000" dirty="0" smtClean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데이터 </a:t>
                </a:r>
                <a:endParaRPr lang="en-US" altLang="ko-KR" sz="2000" dirty="0" smtClean="0"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lang="ko-KR" altLang="en-US" sz="2000" dirty="0" smtClean="0"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cs typeface="Malgun Gothic"/>
                    <a:sym typeface="Malgun Gothic"/>
                  </a:rPr>
                  <a:t>화면 출력</a:t>
                </a:r>
                <a:endParaRPr sz="2000" b="0" i="0" u="none" strike="noStrike" cap="none" dirty="0">
                  <a:solidFill>
                    <a:srgbClr val="000000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a2c4bae3a4_2_279"/>
          <p:cNvSpPr/>
          <p:nvPr/>
        </p:nvSpPr>
        <p:spPr>
          <a:xfrm>
            <a:off x="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763" name="Google Shape;763;ga2c4bae3a4_2_279"/>
          <p:cNvSpPr/>
          <p:nvPr/>
        </p:nvSpPr>
        <p:spPr>
          <a:xfrm>
            <a:off x="243840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764" name="Google Shape;764;ga2c4bae3a4_2_279"/>
          <p:cNvSpPr/>
          <p:nvPr/>
        </p:nvSpPr>
        <p:spPr>
          <a:xfrm>
            <a:off x="4876800" y="-2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765" name="Google Shape;765;ga2c4bae3a4_2_279"/>
          <p:cNvSpPr/>
          <p:nvPr/>
        </p:nvSpPr>
        <p:spPr>
          <a:xfrm>
            <a:off x="73152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766" name="Google Shape;766;ga2c4bae3a4_2_279"/>
          <p:cNvSpPr/>
          <p:nvPr/>
        </p:nvSpPr>
        <p:spPr>
          <a:xfrm>
            <a:off x="97536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767" name="Google Shape;767;ga2c4bae3a4_2_279"/>
          <p:cNvSpPr txBox="1"/>
          <p:nvPr/>
        </p:nvSpPr>
        <p:spPr>
          <a:xfrm>
            <a:off x="160421" y="304800"/>
            <a:ext cx="93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Part</a:t>
            </a:r>
            <a:r>
              <a:rPr lang="ko-KR" sz="1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2,</a:t>
            </a:r>
            <a:endParaRPr sz="16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768" name="Google Shape;768;ga2c4bae3a4_2_279"/>
          <p:cNvSpPr txBox="1"/>
          <p:nvPr/>
        </p:nvSpPr>
        <p:spPr>
          <a:xfrm>
            <a:off x="1061621" y="320200"/>
            <a:ext cx="6378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ko-KR" sz="3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9. 시연</a:t>
            </a:r>
            <a:endParaRPr sz="25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cxnSp>
        <p:nvCxnSpPr>
          <p:cNvPr id="769" name="Google Shape;769;ga2c4bae3a4_2_279"/>
          <p:cNvCxnSpPr/>
          <p:nvPr/>
        </p:nvCxnSpPr>
        <p:spPr>
          <a:xfrm>
            <a:off x="1061630" y="1097280"/>
            <a:ext cx="1113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70" name="Google Shape;770;ga2c4bae3a4_2_279"/>
          <p:cNvSpPr txBox="1"/>
          <p:nvPr/>
        </p:nvSpPr>
        <p:spPr>
          <a:xfrm>
            <a:off x="2954135" y="2466002"/>
            <a:ext cx="6715370" cy="2166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ko-KR" sz="44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웹 서비스 작동 시연</a:t>
            </a:r>
            <a:endParaRPr sz="44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ko-KR" sz="32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49.247.22.191:8000</a:t>
            </a:r>
            <a:endParaRPr sz="32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3838">
              <a:alpha val="60000"/>
            </a:srgbClr>
          </a:solidFill>
          <a:ln w="12700" cap="flat" cmpd="sng">
            <a:solidFill>
              <a:srgbClr val="388F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grpSp>
        <p:nvGrpSpPr>
          <p:cNvPr id="115" name="Google Shape;115;p3"/>
          <p:cNvGrpSpPr/>
          <p:nvPr/>
        </p:nvGrpSpPr>
        <p:grpSpPr>
          <a:xfrm>
            <a:off x="4238760" y="2579222"/>
            <a:ext cx="3714600" cy="1699669"/>
            <a:chOff x="4238760" y="2117558"/>
            <a:chExt cx="3714600" cy="1699669"/>
          </a:xfrm>
        </p:grpSpPr>
        <p:sp>
          <p:nvSpPr>
            <p:cNvPr id="116" name="Google Shape;116;p3"/>
            <p:cNvSpPr txBox="1"/>
            <p:nvPr/>
          </p:nvSpPr>
          <p:spPr>
            <a:xfrm>
              <a:off x="4798209" y="2117558"/>
              <a:ext cx="25956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r>
                <a:rPr lang="ko-KR" sz="5400" b="0" i="0" u="none" strike="noStrike" cap="none" dirty="0" err="1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Part</a:t>
              </a:r>
              <a:r>
                <a:rPr lang="ko-KR" sz="5400" b="0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 1.</a:t>
              </a:r>
              <a:endParaRPr sz="5400" b="0" i="0" u="none" strike="noStrike" cap="none" dirty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117" name="Google Shape;117;p3"/>
            <p:cNvSpPr txBox="1"/>
            <p:nvPr/>
          </p:nvSpPr>
          <p:spPr>
            <a:xfrm>
              <a:off x="4238760" y="3109227"/>
              <a:ext cx="37146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ko-KR" sz="4000" b="0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서비스 개요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3838">
              <a:alpha val="60000"/>
            </a:srgbClr>
          </a:solidFill>
          <a:ln w="12700" cap="flat" cmpd="sng">
            <a:solidFill>
              <a:srgbClr val="388F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grpSp>
        <p:nvGrpSpPr>
          <p:cNvPr id="777" name="Google Shape;777;p18"/>
          <p:cNvGrpSpPr/>
          <p:nvPr/>
        </p:nvGrpSpPr>
        <p:grpSpPr>
          <a:xfrm>
            <a:off x="4238760" y="2579222"/>
            <a:ext cx="3714478" cy="1699555"/>
            <a:chOff x="4238760" y="2117558"/>
            <a:chExt cx="3714478" cy="1699555"/>
          </a:xfrm>
        </p:grpSpPr>
        <p:sp>
          <p:nvSpPr>
            <p:cNvPr id="778" name="Google Shape;778;p18"/>
            <p:cNvSpPr txBox="1"/>
            <p:nvPr/>
          </p:nvSpPr>
          <p:spPr>
            <a:xfrm>
              <a:off x="4798209" y="2117558"/>
              <a:ext cx="2728632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r>
                <a:rPr lang="ko-KR" sz="5400" b="0" i="0" u="none" strike="noStrike" cap="none" dirty="0" err="1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Part</a:t>
              </a:r>
              <a:r>
                <a:rPr lang="ko-KR" sz="5400" b="0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 3.</a:t>
              </a:r>
              <a:endParaRPr sz="5400" b="0" i="0" u="none" strike="noStrike" cap="none" dirty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779" name="Google Shape;779;p18"/>
            <p:cNvSpPr txBox="1"/>
            <p:nvPr/>
          </p:nvSpPr>
          <p:spPr>
            <a:xfrm>
              <a:off x="4238760" y="3109227"/>
              <a:ext cx="3714478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ko-KR" sz="4000" b="0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프로젝트 관리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9"/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785" name="Google Shape;785;p19"/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786" name="Google Shape;786;p19"/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787" name="Google Shape;787;p19"/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788" name="Google Shape;788;p19"/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789" name="Google Shape;789;p19"/>
          <p:cNvSpPr txBox="1"/>
          <p:nvPr/>
        </p:nvSpPr>
        <p:spPr>
          <a:xfrm>
            <a:off x="160421" y="304800"/>
            <a:ext cx="93968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Part</a:t>
            </a:r>
            <a:r>
              <a:rPr lang="ko-KR" sz="1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3,</a:t>
            </a:r>
            <a:endParaRPr sz="16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790" name="Google Shape;790;p19"/>
          <p:cNvSpPr txBox="1"/>
          <p:nvPr/>
        </p:nvSpPr>
        <p:spPr>
          <a:xfrm>
            <a:off x="1061625" y="320200"/>
            <a:ext cx="73896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ko-KR" sz="3600" b="0" i="0" u="none" strike="noStrike" cap="none" dirty="0" smtClean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1. </a:t>
            </a:r>
            <a:r>
              <a:rPr lang="ko-KR" sz="3600" b="0" i="0" u="none" strike="noStrike" cap="none" dirty="0" err="1" smtClean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Smart</a:t>
            </a:r>
            <a:r>
              <a:rPr lang="ko-KR" sz="3600" b="0" i="0" u="none" strike="noStrike" cap="none" dirty="0" smtClean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K</a:t>
            </a:r>
            <a:r>
              <a:rPr lang="en-US" altLang="ko-KR" sz="3600" b="0" i="0" u="none" strike="noStrike" cap="none" dirty="0" smtClean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-</a:t>
            </a:r>
            <a:r>
              <a:rPr lang="ko-KR" sz="3600" b="0" i="0" u="none" strike="noStrike" cap="none" dirty="0" err="1" smtClean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art</a:t>
            </a:r>
            <a:r>
              <a:rPr lang="ko-KR" sz="3600" b="0" i="0" u="none" strike="noStrike" cap="none" dirty="0" smtClean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</a:t>
            </a:r>
            <a:r>
              <a:rPr lang="ko-KR" sz="3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프로젝트 개발 일정</a:t>
            </a:r>
            <a:endParaRPr sz="3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cxnSp>
        <p:nvCxnSpPr>
          <p:cNvPr id="791" name="Google Shape;791;p19"/>
          <p:cNvCxnSpPr/>
          <p:nvPr/>
        </p:nvCxnSpPr>
        <p:spPr>
          <a:xfrm>
            <a:off x="1061630" y="1097280"/>
            <a:ext cx="1113037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92" name="Google Shape;792;p19"/>
          <p:cNvGrpSpPr/>
          <p:nvPr/>
        </p:nvGrpSpPr>
        <p:grpSpPr>
          <a:xfrm>
            <a:off x="407403" y="1877428"/>
            <a:ext cx="2183398" cy="2584909"/>
            <a:chOff x="521235" y="2774039"/>
            <a:chExt cx="2779527" cy="3290662"/>
          </a:xfrm>
        </p:grpSpPr>
        <p:pic>
          <p:nvPicPr>
            <p:cNvPr id="793" name="Google Shape;793;p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30261" y="3394200"/>
              <a:ext cx="2670501" cy="2670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4" name="Google Shape;794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21235" y="2774039"/>
              <a:ext cx="1129430" cy="112943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5" name="Google Shape;795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59510" y="1351937"/>
            <a:ext cx="8141110" cy="48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a2c4bae3a4_4_45"/>
          <p:cNvSpPr/>
          <p:nvPr/>
        </p:nvSpPr>
        <p:spPr>
          <a:xfrm>
            <a:off x="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801" name="Google Shape;801;ga2c4bae3a4_4_45"/>
          <p:cNvSpPr/>
          <p:nvPr/>
        </p:nvSpPr>
        <p:spPr>
          <a:xfrm>
            <a:off x="243840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802" name="Google Shape;802;ga2c4bae3a4_4_45"/>
          <p:cNvSpPr/>
          <p:nvPr/>
        </p:nvSpPr>
        <p:spPr>
          <a:xfrm>
            <a:off x="487680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803" name="Google Shape;803;ga2c4bae3a4_4_45"/>
          <p:cNvSpPr/>
          <p:nvPr/>
        </p:nvSpPr>
        <p:spPr>
          <a:xfrm>
            <a:off x="73152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804" name="Google Shape;804;ga2c4bae3a4_4_45"/>
          <p:cNvSpPr/>
          <p:nvPr/>
        </p:nvSpPr>
        <p:spPr>
          <a:xfrm>
            <a:off x="97536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805" name="Google Shape;805;ga2c4bae3a4_4_45"/>
          <p:cNvSpPr txBox="1"/>
          <p:nvPr/>
        </p:nvSpPr>
        <p:spPr>
          <a:xfrm>
            <a:off x="160421" y="304800"/>
            <a:ext cx="93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Part</a:t>
            </a:r>
            <a:r>
              <a:rPr lang="ko-KR" sz="1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3,</a:t>
            </a:r>
            <a:endParaRPr sz="16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cxnSp>
        <p:nvCxnSpPr>
          <p:cNvPr id="806" name="Google Shape;806;ga2c4bae3a4_4_45"/>
          <p:cNvCxnSpPr/>
          <p:nvPr/>
        </p:nvCxnSpPr>
        <p:spPr>
          <a:xfrm>
            <a:off x="1061630" y="1097280"/>
            <a:ext cx="1113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07" name="Google Shape;807;ga2c4bae3a4_4_45"/>
          <p:cNvSpPr txBox="1"/>
          <p:nvPr/>
        </p:nvSpPr>
        <p:spPr>
          <a:xfrm>
            <a:off x="1061625" y="320200"/>
            <a:ext cx="64527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ko-KR" sz="3600" b="0" i="0" u="none" strike="noStrike" cap="none" dirty="0" smtClean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2. </a:t>
            </a:r>
            <a:r>
              <a:rPr lang="ko-KR" sz="3600" b="0" i="0" u="none" strike="noStrike" cap="none" dirty="0" smtClean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팀 </a:t>
            </a:r>
            <a:r>
              <a:rPr lang="ko-KR" sz="3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구성 및 업무분장</a:t>
            </a:r>
            <a:endParaRPr sz="3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graphicFrame>
        <p:nvGraphicFramePr>
          <p:cNvPr id="808" name="Google Shape;808;ga2c4bae3a4_4_45"/>
          <p:cNvGraphicFramePr/>
          <p:nvPr>
            <p:extLst>
              <p:ext uri="{D42A27DB-BD31-4B8C-83A1-F6EECF244321}">
                <p14:modId xmlns:p14="http://schemas.microsoft.com/office/powerpoint/2010/main" val="1222564136"/>
              </p:ext>
            </p:extLst>
          </p:nvPr>
        </p:nvGraphicFramePr>
        <p:xfrm>
          <a:off x="1324632" y="1270094"/>
          <a:ext cx="9648170" cy="5348150"/>
        </p:xfrm>
        <a:graphic>
          <a:graphicData uri="http://schemas.openxmlformats.org/drawingml/2006/table">
            <a:tbl>
              <a:tblPr>
                <a:noFill/>
                <a:tableStyleId>{4B4FDEF9-2643-4024-903E-A6BD9EF2F40B}</a:tableStyleId>
              </a:tblPr>
              <a:tblGrid>
                <a:gridCol w="805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5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1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9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9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2000" b="1" i="0" u="none" strike="noStrike" cap="none" dirty="0" smtClean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#</a:t>
                      </a:r>
                      <a:endParaRPr sz="2000" b="1" i="0" u="none" strike="noStrike" cap="none" dirty="0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1875" marR="11875" marT="11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EC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2000" b="1" i="0" u="none" strike="noStrike" cap="none" dirty="0" smtClean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</a:t>
                      </a:r>
                      <a:endParaRPr sz="2000" b="1" i="0" u="none" strike="noStrike" cap="none" dirty="0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1875" marR="11875" marT="11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EC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b="1" u="none" strike="noStrike" cap="none">
                          <a:solidFill>
                            <a:srgbClr val="FFFFFF"/>
                          </a:solidFill>
                        </a:rPr>
                        <a:t>TASK</a:t>
                      </a:r>
                      <a:endParaRPr sz="2000" b="1" i="0" u="none" strike="noStrike" cap="non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1875" marR="11875" marT="11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EC4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b="1" u="none" strike="noStrike" cap="none">
                          <a:solidFill>
                            <a:srgbClr val="FFFFFF"/>
                          </a:solidFill>
                        </a:rPr>
                        <a:t>담당자</a:t>
                      </a:r>
                      <a:endParaRPr sz="2000" b="1" i="0" u="none" strike="noStrike" cap="non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1875" marR="11875" marT="11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EC4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5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b="0" i="0" u="none" strike="noStrike" cap="none" dirty="0">
                          <a:solidFill>
                            <a:srgbClr val="000000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1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875" marR="11875" marT="11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서비스 기획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875" marR="11875" marT="11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서비스 기획 및 기획서 작성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UI 설계 및 작성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875" marR="11875" marT="11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성채원</a:t>
                      </a: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　</a:t>
                      </a:r>
                      <a:endParaRPr sz="20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정성윤</a:t>
                      </a: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　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875" marR="11875" marT="11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2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b="0" i="0" u="none" strike="noStrike" cap="none" dirty="0">
                          <a:solidFill>
                            <a:srgbClr val="000000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2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875" marR="11875" marT="11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Server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875" marR="11875" marT="11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Linux</a:t>
                      </a: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 설치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관리자 권한 관리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875" marR="11875" marT="11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성채원</a:t>
                      </a: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　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875" marR="11875" marT="11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8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b="0" i="0" u="none" strike="noStrike" cap="none" dirty="0">
                          <a:solidFill>
                            <a:srgbClr val="000000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3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875" marR="11875" marT="11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Backend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875" marR="11875" marT="11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Django</a:t>
                      </a: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 MVT 모델 설계/ 구현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MySQL-Django</a:t>
                      </a: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 ORM 모델 설계/구현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875" marR="11875" marT="11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박지영</a:t>
                      </a:r>
                      <a:endParaRPr sz="20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성채원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875" marR="11875" marT="11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7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b="0" i="0" u="none" strike="noStrike" cap="none" dirty="0">
                          <a:solidFill>
                            <a:srgbClr val="000000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4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875" marR="11875" marT="11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DB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875" marR="11875" marT="11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Server DB- </a:t>
                      </a:r>
                      <a:r>
                        <a:rPr lang="ko-KR" sz="20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MySQL</a:t>
                      </a: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 연동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논리/물리 데이터베이스 모델 설계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875" marR="11875" marT="11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박지영</a:t>
                      </a:r>
                      <a:endParaRPr sz="20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성채원</a:t>
                      </a:r>
                      <a:endParaRPr sz="20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20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정성윤</a:t>
                      </a: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　　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875" marR="11875" marT="11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2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b="0" i="0" u="none" strike="noStrike" cap="none" dirty="0">
                          <a:solidFill>
                            <a:srgbClr val="000000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5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875" marR="11875" marT="11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Front-end</a:t>
                      </a: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(웹)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875" marR="11875" marT="11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반응형</a:t>
                      </a: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20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Website</a:t>
                      </a: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 UI 설계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HTML/CSS/JS 템플릿 제작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875" marR="11875" marT="11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박지영</a:t>
                      </a:r>
                      <a:endParaRPr sz="20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성채원</a:t>
                      </a:r>
                      <a:endParaRPr sz="20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정성윤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875" marR="11875" marT="11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2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b="0" i="0" u="none" strike="noStrike" cap="none" dirty="0">
                          <a:solidFill>
                            <a:srgbClr val="000000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6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875" marR="11875" marT="11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이미지 인식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875" marR="11875" marT="11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OCR 기능 구현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텍스트 전처리 기능 구현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875" marR="11875" marT="11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박지영</a:t>
                      </a:r>
                      <a:endParaRPr sz="20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20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성채원</a:t>
                      </a: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　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11875" marR="11875" marT="11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a2c4bae3a4_4_108"/>
          <p:cNvSpPr/>
          <p:nvPr/>
        </p:nvSpPr>
        <p:spPr>
          <a:xfrm>
            <a:off x="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814" name="Google Shape;814;ga2c4bae3a4_4_108"/>
          <p:cNvSpPr/>
          <p:nvPr/>
        </p:nvSpPr>
        <p:spPr>
          <a:xfrm>
            <a:off x="243840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815" name="Google Shape;815;ga2c4bae3a4_4_108"/>
          <p:cNvSpPr/>
          <p:nvPr/>
        </p:nvSpPr>
        <p:spPr>
          <a:xfrm>
            <a:off x="487680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816" name="Google Shape;816;ga2c4bae3a4_4_108"/>
          <p:cNvSpPr/>
          <p:nvPr/>
        </p:nvSpPr>
        <p:spPr>
          <a:xfrm>
            <a:off x="73152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817" name="Google Shape;817;ga2c4bae3a4_4_108"/>
          <p:cNvSpPr/>
          <p:nvPr/>
        </p:nvSpPr>
        <p:spPr>
          <a:xfrm>
            <a:off x="97536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818" name="Google Shape;818;ga2c4bae3a4_4_108"/>
          <p:cNvSpPr txBox="1"/>
          <p:nvPr/>
        </p:nvSpPr>
        <p:spPr>
          <a:xfrm>
            <a:off x="160421" y="304800"/>
            <a:ext cx="93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Part</a:t>
            </a:r>
            <a:r>
              <a:rPr lang="ko-KR" sz="1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3,</a:t>
            </a:r>
            <a:endParaRPr sz="16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cxnSp>
        <p:nvCxnSpPr>
          <p:cNvPr id="819" name="Google Shape;819;ga2c4bae3a4_4_108"/>
          <p:cNvCxnSpPr/>
          <p:nvPr/>
        </p:nvCxnSpPr>
        <p:spPr>
          <a:xfrm>
            <a:off x="1061630" y="1097280"/>
            <a:ext cx="1113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20" name="Google Shape;820;ga2c4bae3a4_4_108"/>
          <p:cNvSpPr txBox="1"/>
          <p:nvPr/>
        </p:nvSpPr>
        <p:spPr>
          <a:xfrm>
            <a:off x="1061625" y="320200"/>
            <a:ext cx="64527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ko-KR" sz="3600" b="0" i="0" u="none" strike="noStrike" cap="none" dirty="0" smtClean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3. </a:t>
            </a:r>
            <a:r>
              <a:rPr lang="ko-KR" sz="3600" b="0" i="0" u="none" strike="noStrike" cap="none" dirty="0" smtClean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개발도구</a:t>
            </a:r>
            <a:endParaRPr sz="3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graphicFrame>
        <p:nvGraphicFramePr>
          <p:cNvPr id="821" name="Google Shape;821;ga2c4bae3a4_4_108"/>
          <p:cNvGraphicFramePr/>
          <p:nvPr/>
        </p:nvGraphicFramePr>
        <p:xfrm>
          <a:off x="1258013" y="1257300"/>
          <a:ext cx="9571900" cy="5364075"/>
        </p:xfrm>
        <a:graphic>
          <a:graphicData uri="http://schemas.openxmlformats.org/drawingml/2006/table">
            <a:tbl>
              <a:tblPr>
                <a:noFill/>
                <a:tableStyleId>{4B4FDEF9-2643-4024-903E-A6BD9EF2F40B}</a:tableStyleId>
              </a:tblPr>
              <a:tblGrid>
                <a:gridCol w="206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69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8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1" u="none" strike="noStrike" cap="none" dirty="0" err="1">
                          <a:solidFill>
                            <a:srgbClr val="000000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Tools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1" u="none" strike="noStrike" cap="none" dirty="0">
                          <a:solidFill>
                            <a:srgbClr val="000000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설명 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1" u="none" strike="noStrike" cap="none" dirty="0" err="1">
                          <a:solidFill>
                            <a:srgbClr val="000000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framework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b="1" u="none" strike="noStrike" cap="none" dirty="0" err="1">
                          <a:solidFill>
                            <a:srgbClr val="000000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language</a:t>
                      </a:r>
                      <a:endParaRPr sz="1600" b="1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20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ko-KR" sz="2800" b="1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Server</a:t>
                      </a:r>
                      <a:endParaRPr sz="2800" b="1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MobaXterm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서버 제어 </a:t>
                      </a:r>
                      <a:endParaRPr sz="11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프로그램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Linux</a:t>
                      </a:r>
                      <a:r>
                        <a:rPr lang="ko-KR" sz="11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(CMD)</a:t>
                      </a:r>
                      <a:br>
                        <a:rPr lang="ko-KR" sz="11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</a:b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297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FileZilla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파일 전송 </a:t>
                      </a:r>
                      <a:endParaRPr sz="11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프로그램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2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ko-KR" sz="2800" b="1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Front-end</a:t>
                      </a:r>
                      <a:endParaRPr sz="2800" b="1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Visual</a:t>
                      </a: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20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studio</a:t>
                      </a: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20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code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파이썬</a:t>
                      </a:r>
                      <a:r>
                        <a:rPr lang="ko-KR" sz="11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 통합 </a:t>
                      </a:r>
                      <a:endParaRPr sz="11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개발 환경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/>
                      </a:r>
                      <a:br>
                        <a:rPr lang="ko-KR" sz="11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</a:b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42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ko-KR" sz="2800" b="1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Back-end</a:t>
                      </a:r>
                      <a:endParaRPr sz="2800" b="1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Visual</a:t>
                      </a: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20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studio</a:t>
                      </a: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20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code</a:t>
                      </a:r>
                      <a:endParaRPr sz="1400" u="none" strike="noStrike" cap="none" dirty="0"/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파이썬</a:t>
                      </a:r>
                      <a:r>
                        <a:rPr lang="ko-KR" sz="11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 통합 </a:t>
                      </a:r>
                      <a:endParaRPr sz="11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개발 환경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/>
                      </a:r>
                      <a:br>
                        <a:rPr lang="ko-KR" sz="11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</a:b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   </a:t>
                      </a:r>
                      <a:r>
                        <a:rPr lang="ko-KR" sz="11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Python</a:t>
                      </a:r>
                      <a:r>
                        <a:rPr lang="ko-KR" sz="11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/>
                      </a:r>
                      <a:br>
                        <a:rPr lang="ko-KR" sz="11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</a:b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4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b="0" i="0" u="none" strike="noStrike" cap="none" dirty="0" err="1">
                          <a:solidFill>
                            <a:srgbClr val="000000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Jupyter</a:t>
                      </a:r>
                      <a:r>
                        <a:rPr lang="ko-KR" sz="2000" b="0" i="0" u="none" strike="noStrike" cap="none" dirty="0">
                          <a:solidFill>
                            <a:srgbClr val="000000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2000" b="0" i="0" u="none" strike="noStrike" cap="none" dirty="0" err="1">
                          <a:solidFill>
                            <a:srgbClr val="000000"/>
                          </a:solidFill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notebook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22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ko-KR" sz="2800" b="1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DB</a:t>
                      </a:r>
                      <a:endParaRPr sz="2800" b="1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ko-KR" sz="20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MySQL</a:t>
                      </a:r>
                      <a:r>
                        <a:rPr lang="ko-KR" sz="20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sz="2000" u="none" strike="noStrike" cap="none" dirty="0" err="1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workbench</a:t>
                      </a:r>
                      <a:endParaRPr sz="20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strike="noStrike" cap="none" dirty="0">
                          <a:latin typeface="12롯데마트드림Light" panose="02020603020101020101" pitchFamily="18" charset="-127"/>
                          <a:ea typeface="12롯데마트드림Light" panose="02020603020101020101" pitchFamily="18" charset="-127"/>
                          <a:cs typeface="Arial"/>
                          <a:sym typeface="Arial"/>
                        </a:rPr>
                        <a:t>데이터베이스 설계 프로그램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12롯데마트드림Light" panose="02020603020101020101" pitchFamily="18" charset="-127"/>
                        <a:ea typeface="12롯데마트드림Light" panose="02020603020101020101" pitchFamily="18" charset="-127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822" name="Google Shape;822;ga2c4bae3a4_4_108"/>
          <p:cNvGrpSpPr/>
          <p:nvPr/>
        </p:nvGrpSpPr>
        <p:grpSpPr>
          <a:xfrm>
            <a:off x="3228870" y="1803722"/>
            <a:ext cx="7491464" cy="4666894"/>
            <a:chOff x="3228870" y="1803722"/>
            <a:chExt cx="7491464" cy="4666894"/>
          </a:xfrm>
        </p:grpSpPr>
        <p:pic>
          <p:nvPicPr>
            <p:cNvPr id="823" name="Google Shape;823;ga2c4bae3a4_4_10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78390" y="1803722"/>
              <a:ext cx="752474" cy="752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4" name="Google Shape;824;ga2c4bae3a4_4_10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228870" y="2434900"/>
              <a:ext cx="1251515" cy="1251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5" name="Google Shape;825;ga2c4bae3a4_4_10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501442" y="3686415"/>
              <a:ext cx="706372" cy="7063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6" name="Google Shape;826;ga2c4bae3a4_4_10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90035" y="4586426"/>
              <a:ext cx="501878" cy="501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7" name="Google Shape;827;ga2c4bae3a4_4_10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501442" y="5751365"/>
              <a:ext cx="694320" cy="694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8" name="Google Shape;828;ga2c4bae3a4_4_10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710835" y="2085975"/>
              <a:ext cx="466530" cy="552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Google Shape;829;ga2c4bae3a4_4_10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194295" y="3384702"/>
              <a:ext cx="1683130" cy="13341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ga2c4bae3a4_4_10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194295" y="4416014"/>
              <a:ext cx="1683130" cy="13341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ga2c4bae3a4_4_10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541235" y="5797902"/>
              <a:ext cx="989250" cy="583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ga2c4bae3a4_4_10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9749668" y="5797902"/>
              <a:ext cx="861074" cy="672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3" name="Google Shape;833;ga2c4bae3a4_4_10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9859260" y="5797902"/>
              <a:ext cx="861074" cy="672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4" name="Google Shape;834;ga2c4bae3a4_4_10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9758497" y="3866897"/>
              <a:ext cx="371208" cy="369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5" name="Google Shape;835;ga2c4bae3a4_4_10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0289797" y="4887177"/>
              <a:ext cx="371208" cy="369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6" name="Google Shape;836;ga2c4bae3a4_4_108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891913" y="5044993"/>
              <a:ext cx="457584" cy="5304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7" name="Google Shape;837;ga2c4bae3a4_4_10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122211" y="3673500"/>
            <a:ext cx="706375" cy="672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a2c4bae3a4_4_138"/>
          <p:cNvSpPr/>
          <p:nvPr/>
        </p:nvSpPr>
        <p:spPr>
          <a:xfrm>
            <a:off x="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843" name="Google Shape;843;ga2c4bae3a4_4_138"/>
          <p:cNvSpPr/>
          <p:nvPr/>
        </p:nvSpPr>
        <p:spPr>
          <a:xfrm>
            <a:off x="243840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844" name="Google Shape;844;ga2c4bae3a4_4_138"/>
          <p:cNvSpPr/>
          <p:nvPr/>
        </p:nvSpPr>
        <p:spPr>
          <a:xfrm>
            <a:off x="487680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845" name="Google Shape;845;ga2c4bae3a4_4_138"/>
          <p:cNvSpPr/>
          <p:nvPr/>
        </p:nvSpPr>
        <p:spPr>
          <a:xfrm>
            <a:off x="73152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846" name="Google Shape;846;ga2c4bae3a4_4_138"/>
          <p:cNvSpPr/>
          <p:nvPr/>
        </p:nvSpPr>
        <p:spPr>
          <a:xfrm>
            <a:off x="97536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847" name="Google Shape;847;ga2c4bae3a4_4_138"/>
          <p:cNvSpPr txBox="1"/>
          <p:nvPr/>
        </p:nvSpPr>
        <p:spPr>
          <a:xfrm>
            <a:off x="160421" y="304800"/>
            <a:ext cx="93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Part</a:t>
            </a:r>
            <a:r>
              <a:rPr lang="ko-KR" sz="1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3,</a:t>
            </a:r>
            <a:endParaRPr sz="16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848" name="Google Shape;848;ga2c4bae3a4_4_138"/>
          <p:cNvSpPr txBox="1"/>
          <p:nvPr/>
        </p:nvSpPr>
        <p:spPr>
          <a:xfrm>
            <a:off x="1061625" y="320200"/>
            <a:ext cx="64527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ko-KR" sz="3600" b="0" i="0" u="none" strike="noStrike" cap="none" dirty="0" smtClean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4. </a:t>
            </a:r>
            <a:r>
              <a:rPr lang="ko-KR" sz="3600" b="0" i="0" u="none" strike="noStrike" cap="none" dirty="0" smtClean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개발 </a:t>
            </a:r>
            <a:r>
              <a:rPr lang="ko-KR" sz="36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및 운영 환경 구성</a:t>
            </a:r>
            <a:endParaRPr sz="36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cxnSp>
        <p:nvCxnSpPr>
          <p:cNvPr id="849" name="Google Shape;849;ga2c4bae3a4_4_138"/>
          <p:cNvCxnSpPr/>
          <p:nvPr/>
        </p:nvCxnSpPr>
        <p:spPr>
          <a:xfrm>
            <a:off x="1061630" y="1097280"/>
            <a:ext cx="1113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50" name="Google Shape;850;ga2c4bae3a4_4_138"/>
          <p:cNvSpPr txBox="1"/>
          <p:nvPr/>
        </p:nvSpPr>
        <p:spPr>
          <a:xfrm>
            <a:off x="2017495" y="6005344"/>
            <a:ext cx="18051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IP: </a:t>
            </a: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49.247.22.191</a:t>
            </a:r>
            <a:endParaRPr sz="14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grpSp>
        <p:nvGrpSpPr>
          <p:cNvPr id="851" name="Google Shape;851;ga2c4bae3a4_4_138"/>
          <p:cNvGrpSpPr/>
          <p:nvPr/>
        </p:nvGrpSpPr>
        <p:grpSpPr>
          <a:xfrm>
            <a:off x="714196" y="1088879"/>
            <a:ext cx="4411579" cy="4916461"/>
            <a:chOff x="714196" y="1088879"/>
            <a:chExt cx="4411579" cy="4916461"/>
          </a:xfrm>
        </p:grpSpPr>
        <p:grpSp>
          <p:nvGrpSpPr>
            <p:cNvPr id="852" name="Google Shape;852;ga2c4bae3a4_4_138"/>
            <p:cNvGrpSpPr/>
            <p:nvPr/>
          </p:nvGrpSpPr>
          <p:grpSpPr>
            <a:xfrm>
              <a:off x="714196" y="1088879"/>
              <a:ext cx="4411579" cy="4916461"/>
              <a:chOff x="630221" y="1097280"/>
              <a:chExt cx="4411579" cy="4916461"/>
            </a:xfrm>
          </p:grpSpPr>
          <p:sp>
            <p:nvSpPr>
              <p:cNvPr id="853" name="Google Shape;853;ga2c4bae3a4_4_138"/>
              <p:cNvSpPr/>
              <p:nvPr/>
            </p:nvSpPr>
            <p:spPr>
              <a:xfrm>
                <a:off x="682421" y="3872849"/>
                <a:ext cx="2038555" cy="2140892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rgbClr val="C4C4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</p:txBody>
          </p:sp>
          <p:sp>
            <p:nvSpPr>
              <p:cNvPr id="854" name="Google Shape;854;ga2c4bae3a4_4_138"/>
              <p:cNvSpPr/>
              <p:nvPr/>
            </p:nvSpPr>
            <p:spPr>
              <a:xfrm>
                <a:off x="803544" y="3969958"/>
                <a:ext cx="1781392" cy="452608"/>
              </a:xfrm>
              <a:prstGeom prst="rect">
                <a:avLst/>
              </a:prstGeom>
              <a:solidFill>
                <a:srgbClr val="93DCC8"/>
              </a:solidFill>
              <a:ln w="12700" cap="flat" cmpd="sng">
                <a:solidFill>
                  <a:srgbClr val="93DCC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ko-KR" sz="2400" b="0" i="0" u="none" strike="noStrike" cap="none" dirty="0" err="1">
                    <a:solidFill>
                      <a:schemeClr val="lt1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sym typeface="Arial"/>
                  </a:rPr>
                  <a:t>Django</a:t>
                </a:r>
                <a:endParaRPr sz="2400" b="0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</p:txBody>
          </p:sp>
          <p:sp>
            <p:nvSpPr>
              <p:cNvPr id="855" name="Google Shape;855;ga2c4bae3a4_4_138"/>
              <p:cNvSpPr/>
              <p:nvPr/>
            </p:nvSpPr>
            <p:spPr>
              <a:xfrm>
                <a:off x="803544" y="4461280"/>
                <a:ext cx="1781392" cy="452608"/>
              </a:xfrm>
              <a:prstGeom prst="rect">
                <a:avLst/>
              </a:prstGeom>
              <a:solidFill>
                <a:srgbClr val="93DCC8"/>
              </a:solidFill>
              <a:ln w="12700" cap="flat" cmpd="sng">
                <a:solidFill>
                  <a:srgbClr val="93DCC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ko-KR" sz="2400" b="0" i="0" u="none" strike="noStrike" cap="none" dirty="0" err="1">
                    <a:solidFill>
                      <a:schemeClr val="lt1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sym typeface="Arial"/>
                  </a:rPr>
                  <a:t>Python</a:t>
                </a:r>
                <a:r>
                  <a:rPr lang="ko-KR" sz="2400" b="0" i="0" u="none" strike="noStrike" cap="none" dirty="0">
                    <a:solidFill>
                      <a:schemeClr val="lt1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sym typeface="Arial"/>
                  </a:rPr>
                  <a:t> 3.7</a:t>
                </a:r>
                <a:endParaRPr sz="2400" b="0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</p:txBody>
          </p:sp>
          <p:sp>
            <p:nvSpPr>
              <p:cNvPr id="856" name="Google Shape;856;ga2c4bae3a4_4_138"/>
              <p:cNvSpPr/>
              <p:nvPr/>
            </p:nvSpPr>
            <p:spPr>
              <a:xfrm>
                <a:off x="803544" y="4953359"/>
                <a:ext cx="1781392" cy="452608"/>
              </a:xfrm>
              <a:prstGeom prst="rect">
                <a:avLst/>
              </a:prstGeom>
              <a:solidFill>
                <a:srgbClr val="93DCC8"/>
              </a:solidFill>
              <a:ln w="12700" cap="flat" cmpd="sng">
                <a:solidFill>
                  <a:srgbClr val="93DCC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ko-KR" sz="2400" b="0" i="0" u="none" strike="noStrike" cap="none" dirty="0" err="1">
                    <a:solidFill>
                      <a:schemeClr val="lt1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sym typeface="Arial"/>
                  </a:rPr>
                  <a:t>MySQL</a:t>
                </a:r>
                <a:r>
                  <a:rPr lang="ko-KR" sz="2400" b="0" i="0" u="none" strike="noStrike" cap="none" dirty="0">
                    <a:solidFill>
                      <a:schemeClr val="lt1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sym typeface="Arial"/>
                  </a:rPr>
                  <a:t> 8.0</a:t>
                </a:r>
                <a:endParaRPr sz="2400" b="0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</p:txBody>
          </p:sp>
          <p:sp>
            <p:nvSpPr>
              <p:cNvPr id="857" name="Google Shape;857;ga2c4bae3a4_4_138"/>
              <p:cNvSpPr/>
              <p:nvPr/>
            </p:nvSpPr>
            <p:spPr>
              <a:xfrm>
                <a:off x="803544" y="5454975"/>
                <a:ext cx="1781392" cy="452608"/>
              </a:xfrm>
              <a:prstGeom prst="rect">
                <a:avLst/>
              </a:prstGeom>
              <a:solidFill>
                <a:srgbClr val="93DCC8"/>
              </a:solidFill>
              <a:ln w="12700" cap="flat" cmpd="sng">
                <a:solidFill>
                  <a:srgbClr val="93DCC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ko-KR" sz="2400" b="0" i="0" u="none" strike="noStrike" cap="none" dirty="0" err="1">
                    <a:solidFill>
                      <a:schemeClr val="lt1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sym typeface="Arial"/>
                  </a:rPr>
                  <a:t>CentOS</a:t>
                </a:r>
                <a:r>
                  <a:rPr lang="ko-KR" sz="2400" b="0" i="0" u="none" strike="noStrike" cap="none" dirty="0">
                    <a:solidFill>
                      <a:schemeClr val="lt1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sym typeface="Arial"/>
                  </a:rPr>
                  <a:t> 7</a:t>
                </a:r>
                <a:endParaRPr sz="2400" b="0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</p:txBody>
          </p:sp>
          <p:sp>
            <p:nvSpPr>
              <p:cNvPr id="858" name="Google Shape;858;ga2c4bae3a4_4_138"/>
              <p:cNvSpPr/>
              <p:nvPr/>
            </p:nvSpPr>
            <p:spPr>
              <a:xfrm>
                <a:off x="2911272" y="3872849"/>
                <a:ext cx="2038555" cy="2140892"/>
              </a:xfrm>
              <a:prstGeom prst="rect">
                <a:avLst/>
              </a:prstGeom>
              <a:solidFill>
                <a:schemeClr val="lt1"/>
              </a:solidFill>
              <a:ln w="19050" cap="flat" cmpd="sng">
                <a:solidFill>
                  <a:srgbClr val="C4C4C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</p:txBody>
          </p:sp>
          <p:sp>
            <p:nvSpPr>
              <p:cNvPr id="859" name="Google Shape;859;ga2c4bae3a4_4_138"/>
              <p:cNvSpPr/>
              <p:nvPr/>
            </p:nvSpPr>
            <p:spPr>
              <a:xfrm>
                <a:off x="2968655" y="4079648"/>
                <a:ext cx="1918970" cy="452608"/>
              </a:xfrm>
              <a:prstGeom prst="rect">
                <a:avLst/>
              </a:prstGeom>
              <a:solidFill>
                <a:srgbClr val="93DCC8"/>
              </a:solidFill>
              <a:ln w="12700" cap="flat" cmpd="sng">
                <a:solidFill>
                  <a:srgbClr val="93DCC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lang="ko-KR" sz="1900" b="0" i="0" u="none" strike="noStrike" cap="none" dirty="0">
                    <a:solidFill>
                      <a:schemeClr val="lt1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sym typeface="Arial"/>
                  </a:rPr>
                  <a:t>SSD 25GB </a:t>
                </a:r>
                <a:r>
                  <a:rPr lang="ko-KR" sz="1900" b="0" i="0" u="none" strike="noStrike" cap="none" dirty="0" err="1">
                    <a:solidFill>
                      <a:schemeClr val="lt1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sym typeface="Arial"/>
                  </a:rPr>
                  <a:t>Disk</a:t>
                </a:r>
                <a:endParaRPr sz="1900" b="0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</p:txBody>
          </p:sp>
          <p:sp>
            <p:nvSpPr>
              <p:cNvPr id="860" name="Google Shape;860;ga2c4bae3a4_4_138"/>
              <p:cNvSpPr/>
              <p:nvPr/>
            </p:nvSpPr>
            <p:spPr>
              <a:xfrm>
                <a:off x="2971064" y="4716991"/>
                <a:ext cx="1918970" cy="452608"/>
              </a:xfrm>
              <a:prstGeom prst="rect">
                <a:avLst/>
              </a:prstGeom>
              <a:solidFill>
                <a:srgbClr val="93DCC8"/>
              </a:solidFill>
              <a:ln w="12700" cap="flat" cmpd="sng">
                <a:solidFill>
                  <a:srgbClr val="93DCC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rPr lang="ko-KR" sz="2300" b="0" i="0" u="none" strike="noStrike" cap="none" dirty="0">
                    <a:solidFill>
                      <a:schemeClr val="lt1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sym typeface="Arial"/>
                  </a:rPr>
                  <a:t>2GB </a:t>
                </a:r>
                <a:r>
                  <a:rPr lang="ko-KR" sz="2300" b="0" i="0" u="none" strike="noStrike" cap="none" dirty="0" err="1">
                    <a:solidFill>
                      <a:schemeClr val="lt1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sym typeface="Arial"/>
                  </a:rPr>
                  <a:t>Memory</a:t>
                </a:r>
                <a:endParaRPr sz="2300" b="0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</p:txBody>
          </p:sp>
          <p:sp>
            <p:nvSpPr>
              <p:cNvPr id="861" name="Google Shape;861;ga2c4bae3a4_4_138"/>
              <p:cNvSpPr/>
              <p:nvPr/>
            </p:nvSpPr>
            <p:spPr>
              <a:xfrm>
                <a:off x="2968655" y="5361551"/>
                <a:ext cx="1918970" cy="452608"/>
              </a:xfrm>
              <a:prstGeom prst="rect">
                <a:avLst/>
              </a:prstGeom>
              <a:solidFill>
                <a:srgbClr val="93DCC8"/>
              </a:solidFill>
              <a:ln w="12700" cap="flat" cmpd="sng">
                <a:solidFill>
                  <a:srgbClr val="93DCC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300"/>
                  <a:buFont typeface="Arial"/>
                  <a:buNone/>
                </a:pPr>
                <a:r>
                  <a:rPr lang="ko-KR" sz="2300" b="0" i="0" u="none" strike="noStrike" cap="none" dirty="0">
                    <a:solidFill>
                      <a:schemeClr val="lt1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sym typeface="Arial"/>
                  </a:rPr>
                  <a:t>2 </a:t>
                </a:r>
                <a:r>
                  <a:rPr lang="ko-KR" sz="2300" b="0" i="0" u="none" strike="noStrike" cap="none" dirty="0" err="1">
                    <a:solidFill>
                      <a:schemeClr val="lt1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sym typeface="Arial"/>
                  </a:rPr>
                  <a:t>vCore</a:t>
                </a:r>
                <a:r>
                  <a:rPr lang="ko-KR" sz="2300" b="0" i="0" u="none" strike="noStrike" cap="none" dirty="0">
                    <a:solidFill>
                      <a:schemeClr val="lt1"/>
                    </a:solidFill>
                    <a:latin typeface="12롯데마트드림Light" panose="02020603020101020101" pitchFamily="18" charset="-127"/>
                    <a:ea typeface="12롯데마트드림Light" panose="02020603020101020101" pitchFamily="18" charset="-127"/>
                    <a:sym typeface="Arial"/>
                  </a:rPr>
                  <a:t> CPU</a:t>
                </a:r>
                <a:endParaRPr sz="2300" b="0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endParaRPr>
              </a:p>
            </p:txBody>
          </p:sp>
          <p:grpSp>
            <p:nvGrpSpPr>
              <p:cNvPr id="862" name="Google Shape;862;ga2c4bae3a4_4_138"/>
              <p:cNvGrpSpPr/>
              <p:nvPr/>
            </p:nvGrpSpPr>
            <p:grpSpPr>
              <a:xfrm>
                <a:off x="630221" y="1097280"/>
                <a:ext cx="4411579" cy="3085605"/>
                <a:chOff x="160421" y="681086"/>
                <a:chExt cx="5786438" cy="3857625"/>
              </a:xfrm>
            </p:grpSpPr>
            <p:pic>
              <p:nvPicPr>
                <p:cNvPr id="863" name="Google Shape;863;ga2c4bae3a4_4_13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160421" y="681086"/>
                  <a:ext cx="5786438" cy="38576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64" name="Google Shape;864;ga2c4bae3a4_4_138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1889711" y="2257842"/>
                  <a:ext cx="776318" cy="9563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65" name="Google Shape;865;ga2c4bae3a4_4_138"/>
            <p:cNvGrpSpPr/>
            <p:nvPr/>
          </p:nvGrpSpPr>
          <p:grpSpPr>
            <a:xfrm>
              <a:off x="1791235" y="3471842"/>
              <a:ext cx="2264765" cy="386047"/>
              <a:chOff x="1747351" y="3479369"/>
              <a:chExt cx="2264765" cy="386047"/>
            </a:xfrm>
          </p:grpSpPr>
          <p:cxnSp>
            <p:nvCxnSpPr>
              <p:cNvPr id="866" name="Google Shape;866;ga2c4bae3a4_4_138"/>
              <p:cNvCxnSpPr/>
              <p:nvPr/>
            </p:nvCxnSpPr>
            <p:spPr>
              <a:xfrm>
                <a:off x="2879733" y="3479369"/>
                <a:ext cx="0" cy="167951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4C4C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67" name="Google Shape;867;ga2c4bae3a4_4_138"/>
              <p:cNvCxnSpPr/>
              <p:nvPr/>
            </p:nvCxnSpPr>
            <p:spPr>
              <a:xfrm rot="10800000" flipH="1">
                <a:off x="1747351" y="3648288"/>
                <a:ext cx="1" cy="217128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4C4C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68" name="Google Shape;868;ga2c4bae3a4_4_138"/>
              <p:cNvCxnSpPr/>
              <p:nvPr/>
            </p:nvCxnSpPr>
            <p:spPr>
              <a:xfrm rot="10800000" flipH="1">
                <a:off x="4012115" y="3647320"/>
                <a:ext cx="1" cy="217128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4C4C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69" name="Google Shape;869;ga2c4bae3a4_4_138"/>
              <p:cNvCxnSpPr/>
              <p:nvPr/>
            </p:nvCxnSpPr>
            <p:spPr>
              <a:xfrm>
                <a:off x="1747351" y="3647320"/>
                <a:ext cx="2264764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4C4C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sp>
        <p:nvSpPr>
          <p:cNvPr id="870" name="Google Shape;870;ga2c4bae3a4_4_138"/>
          <p:cNvSpPr txBox="1"/>
          <p:nvPr/>
        </p:nvSpPr>
        <p:spPr>
          <a:xfrm>
            <a:off x="6440550" y="1419538"/>
            <a:ext cx="36564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000" b="1" i="0" u="none" strike="noStrike" cap="none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클라우드</a:t>
            </a:r>
            <a:r>
              <a:rPr lang="ko-KR" sz="2000" b="1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서버 업체 </a:t>
            </a:r>
            <a:r>
              <a:rPr lang="ko-KR" sz="2000" b="1" i="0" u="none" strike="noStrike" cap="none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스마일서브</a:t>
            </a:r>
            <a:endParaRPr sz="2000" b="1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grpSp>
        <p:nvGrpSpPr>
          <p:cNvPr id="871" name="Google Shape;871;ga2c4bae3a4_4_138"/>
          <p:cNvGrpSpPr/>
          <p:nvPr/>
        </p:nvGrpSpPr>
        <p:grpSpPr>
          <a:xfrm>
            <a:off x="6204699" y="1751045"/>
            <a:ext cx="4879362" cy="4916271"/>
            <a:chOff x="6185575" y="1577550"/>
            <a:chExt cx="5129152" cy="5146850"/>
          </a:xfrm>
        </p:grpSpPr>
        <p:pic>
          <p:nvPicPr>
            <p:cNvPr id="872" name="Google Shape;872;ga2c4bae3a4_4_138"/>
            <p:cNvPicPr preferRelativeResize="0"/>
            <p:nvPr/>
          </p:nvPicPr>
          <p:blipFill rotWithShape="1">
            <a:blip r:embed="rId5">
              <a:alphaModFix/>
            </a:blip>
            <a:srcRect t="30121" b="33384"/>
            <a:stretch/>
          </p:blipFill>
          <p:spPr>
            <a:xfrm>
              <a:off x="6185575" y="1577550"/>
              <a:ext cx="2545444" cy="625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3" name="Google Shape;873;ga2c4bae3a4_4_138"/>
            <p:cNvPicPr preferRelativeResize="0"/>
            <p:nvPr/>
          </p:nvPicPr>
          <p:blipFill rotWithShape="1">
            <a:blip r:embed="rId6">
              <a:alphaModFix/>
            </a:blip>
            <a:srcRect t="2040" b="4743"/>
            <a:stretch/>
          </p:blipFill>
          <p:spPr>
            <a:xfrm>
              <a:off x="6185575" y="3571405"/>
              <a:ext cx="3907063" cy="3152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4" name="Google Shape;874;ga2c4bae3a4_4_13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185575" y="2202886"/>
              <a:ext cx="5129152" cy="136851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3838">
              <a:alpha val="60000"/>
            </a:srgbClr>
          </a:solidFill>
          <a:ln w="12700" cap="flat" cmpd="sng">
            <a:solidFill>
              <a:srgbClr val="388F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grpSp>
        <p:nvGrpSpPr>
          <p:cNvPr id="881" name="Google Shape;881;p23"/>
          <p:cNvGrpSpPr/>
          <p:nvPr/>
        </p:nvGrpSpPr>
        <p:grpSpPr>
          <a:xfrm>
            <a:off x="4238700" y="2579222"/>
            <a:ext cx="4234740" cy="1709675"/>
            <a:chOff x="4238700" y="2117558"/>
            <a:chExt cx="4234740" cy="1709675"/>
          </a:xfrm>
        </p:grpSpPr>
        <p:sp>
          <p:nvSpPr>
            <p:cNvPr id="882" name="Google Shape;882;p23"/>
            <p:cNvSpPr txBox="1"/>
            <p:nvPr/>
          </p:nvSpPr>
          <p:spPr>
            <a:xfrm>
              <a:off x="4798209" y="2117558"/>
              <a:ext cx="2728632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r>
                <a:rPr lang="ko-KR" sz="5400" b="0" i="0" u="none" strike="noStrike" cap="none" dirty="0" err="1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Part</a:t>
              </a:r>
              <a:r>
                <a:rPr lang="ko-KR" sz="5400" b="0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 4.</a:t>
              </a:r>
              <a:endParaRPr sz="5400" b="0" i="0" u="none" strike="noStrike" cap="none" dirty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883" name="Google Shape;883;p23"/>
            <p:cNvSpPr txBox="1"/>
            <p:nvPr/>
          </p:nvSpPr>
          <p:spPr>
            <a:xfrm>
              <a:off x="4238700" y="3119387"/>
              <a:ext cx="4234740" cy="7078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None/>
              </a:pPr>
              <a:r>
                <a:rPr lang="ko-KR" sz="4000" b="0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서비스 발전 방향</a:t>
              </a:r>
              <a:endParaRPr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a2c4bae3a4_2_826"/>
          <p:cNvSpPr/>
          <p:nvPr/>
        </p:nvSpPr>
        <p:spPr>
          <a:xfrm>
            <a:off x="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889" name="Google Shape;889;ga2c4bae3a4_2_826"/>
          <p:cNvSpPr/>
          <p:nvPr/>
        </p:nvSpPr>
        <p:spPr>
          <a:xfrm>
            <a:off x="243840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890" name="Google Shape;890;ga2c4bae3a4_2_826"/>
          <p:cNvSpPr/>
          <p:nvPr/>
        </p:nvSpPr>
        <p:spPr>
          <a:xfrm>
            <a:off x="487680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891" name="Google Shape;891;ga2c4bae3a4_2_826"/>
          <p:cNvSpPr/>
          <p:nvPr/>
        </p:nvSpPr>
        <p:spPr>
          <a:xfrm>
            <a:off x="73152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892" name="Google Shape;892;ga2c4bae3a4_2_826"/>
          <p:cNvSpPr/>
          <p:nvPr/>
        </p:nvSpPr>
        <p:spPr>
          <a:xfrm>
            <a:off x="97536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893" name="Google Shape;893;ga2c4bae3a4_2_826"/>
          <p:cNvSpPr txBox="1"/>
          <p:nvPr/>
        </p:nvSpPr>
        <p:spPr>
          <a:xfrm>
            <a:off x="160421" y="304800"/>
            <a:ext cx="93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Part</a:t>
            </a:r>
            <a:r>
              <a:rPr lang="ko-KR" sz="1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4,</a:t>
            </a:r>
            <a:endParaRPr sz="16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894" name="Google Shape;894;ga2c4bae3a4_2_826"/>
          <p:cNvSpPr txBox="1"/>
          <p:nvPr/>
        </p:nvSpPr>
        <p:spPr>
          <a:xfrm>
            <a:off x="1061622" y="320200"/>
            <a:ext cx="5553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ko-KR" sz="3600" b="0" i="0" u="none" strike="noStrike" cap="none" dirty="0" smtClean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1. </a:t>
            </a:r>
            <a:r>
              <a:rPr lang="ko-KR" sz="3600" b="0" i="0" u="none" strike="noStrike" cap="none" dirty="0" smtClean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서비스 </a:t>
            </a:r>
            <a:r>
              <a:rPr lang="ko-KR" sz="3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발전 방향</a:t>
            </a:r>
            <a:endParaRPr sz="14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cxnSp>
        <p:nvCxnSpPr>
          <p:cNvPr id="895" name="Google Shape;895;ga2c4bae3a4_2_826"/>
          <p:cNvCxnSpPr/>
          <p:nvPr/>
        </p:nvCxnSpPr>
        <p:spPr>
          <a:xfrm>
            <a:off x="1061630" y="1097280"/>
            <a:ext cx="1113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96" name="Google Shape;896;ga2c4bae3a4_2_826"/>
          <p:cNvSpPr/>
          <p:nvPr/>
        </p:nvSpPr>
        <p:spPr>
          <a:xfrm>
            <a:off x="1412240" y="4826526"/>
            <a:ext cx="20970" cy="99609"/>
          </a:xfrm>
          <a:custGeom>
            <a:avLst/>
            <a:gdLst/>
            <a:ahLst/>
            <a:cxnLst/>
            <a:rect l="l" t="t" r="r" b="b"/>
            <a:pathLst>
              <a:path w="24384" h="115824" extrusionOk="0">
                <a:moveTo>
                  <a:pt x="19995" y="108997"/>
                </a:moveTo>
                <a:lnTo>
                  <a:pt x="19995" y="108997"/>
                </a:lnTo>
                <a:lnTo>
                  <a:pt x="18776" y="110825"/>
                </a:lnTo>
                <a:lnTo>
                  <a:pt x="18776" y="112045"/>
                </a:lnTo>
                <a:lnTo>
                  <a:pt x="21214" y="114483"/>
                </a:lnTo>
                <a:lnTo>
                  <a:pt x="19995" y="108997"/>
                </a:lnTo>
                <a:close/>
                <a:moveTo>
                  <a:pt x="10241" y="103510"/>
                </a:moveTo>
                <a:lnTo>
                  <a:pt x="9022" y="103510"/>
                </a:lnTo>
                <a:lnTo>
                  <a:pt x="10241" y="102901"/>
                </a:lnTo>
                <a:lnTo>
                  <a:pt x="7803" y="101681"/>
                </a:lnTo>
                <a:lnTo>
                  <a:pt x="5364" y="101681"/>
                </a:lnTo>
                <a:lnTo>
                  <a:pt x="4145" y="101072"/>
                </a:lnTo>
                <a:lnTo>
                  <a:pt x="4145" y="99853"/>
                </a:lnTo>
                <a:lnTo>
                  <a:pt x="2926" y="101681"/>
                </a:lnTo>
                <a:lnTo>
                  <a:pt x="4145" y="103510"/>
                </a:lnTo>
                <a:lnTo>
                  <a:pt x="9632" y="105949"/>
                </a:lnTo>
                <a:lnTo>
                  <a:pt x="11460" y="107168"/>
                </a:lnTo>
                <a:lnTo>
                  <a:pt x="12680" y="103510"/>
                </a:lnTo>
                <a:lnTo>
                  <a:pt x="12680" y="102291"/>
                </a:lnTo>
                <a:lnTo>
                  <a:pt x="10851" y="102901"/>
                </a:lnTo>
                <a:lnTo>
                  <a:pt x="10851" y="103510"/>
                </a:lnTo>
                <a:lnTo>
                  <a:pt x="10241" y="103510"/>
                </a:lnTo>
                <a:close/>
                <a:moveTo>
                  <a:pt x="25481" y="5974"/>
                </a:moveTo>
                <a:lnTo>
                  <a:pt x="26091" y="4755"/>
                </a:lnTo>
                <a:lnTo>
                  <a:pt x="26091" y="3536"/>
                </a:lnTo>
                <a:lnTo>
                  <a:pt x="24262" y="2926"/>
                </a:lnTo>
                <a:lnTo>
                  <a:pt x="23652" y="2926"/>
                </a:lnTo>
                <a:lnTo>
                  <a:pt x="21824" y="5974"/>
                </a:lnTo>
                <a:lnTo>
                  <a:pt x="22433" y="6584"/>
                </a:lnTo>
                <a:lnTo>
                  <a:pt x="24262" y="7803"/>
                </a:lnTo>
                <a:lnTo>
                  <a:pt x="24872" y="7803"/>
                </a:lnTo>
                <a:lnTo>
                  <a:pt x="25481" y="5974"/>
                </a:lnTo>
                <a:close/>
              </a:path>
            </a:pathLst>
          </a:custGeom>
          <a:solidFill>
            <a:srgbClr val="3A3838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897" name="Google Shape;897;ga2c4bae3a4_2_826"/>
          <p:cNvSpPr/>
          <p:nvPr/>
        </p:nvSpPr>
        <p:spPr>
          <a:xfrm>
            <a:off x="1199037" y="1406790"/>
            <a:ext cx="2947500" cy="285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898" name="Google Shape;898;ga2c4bae3a4_2_826"/>
          <p:cNvSpPr txBox="1"/>
          <p:nvPr/>
        </p:nvSpPr>
        <p:spPr>
          <a:xfrm>
            <a:off x="1061622" y="4279398"/>
            <a:ext cx="3129943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400" b="1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소비 패턴 분석 기능</a:t>
            </a:r>
            <a:endParaRPr sz="2400" b="1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899" name="Google Shape;899;ga2c4bae3a4_2_826"/>
          <p:cNvSpPr txBox="1"/>
          <p:nvPr/>
        </p:nvSpPr>
        <p:spPr>
          <a:xfrm>
            <a:off x="911412" y="5032633"/>
            <a:ext cx="3280153" cy="500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주기적인 사용자 </a:t>
            </a:r>
            <a:endParaRPr lang="en-US" altLang="ko-KR" sz="2400" b="0" i="0" u="none" strike="noStrike" cap="none" dirty="0" smtClean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  <a:p>
            <a:pPr marL="139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400" b="0" i="0" u="none" strike="noStrike" cap="none" dirty="0" smtClean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소비 패턴 </a:t>
            </a:r>
            <a:r>
              <a:rPr lang="ko-KR" sz="24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분석</a:t>
            </a:r>
            <a:endParaRPr sz="2400" b="0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900" name="Google Shape;900;ga2c4bae3a4_2_826"/>
          <p:cNvSpPr/>
          <p:nvPr/>
        </p:nvSpPr>
        <p:spPr>
          <a:xfrm>
            <a:off x="4945300" y="1406790"/>
            <a:ext cx="2947500" cy="285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901" name="Google Shape;901;ga2c4bae3a4_2_826"/>
          <p:cNvSpPr txBox="1"/>
          <p:nvPr/>
        </p:nvSpPr>
        <p:spPr>
          <a:xfrm>
            <a:off x="8731074" y="4279398"/>
            <a:ext cx="286842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400" b="1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OCR 정확도 개선</a:t>
            </a:r>
            <a:endParaRPr sz="2400" b="1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902" name="Google Shape;902;ga2c4bae3a4_2_826"/>
          <p:cNvSpPr txBox="1"/>
          <p:nvPr/>
        </p:nvSpPr>
        <p:spPr>
          <a:xfrm>
            <a:off x="4778973" y="4948590"/>
            <a:ext cx="3280153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4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패턴을 분석 하여 주기적으로 구매하는 상품을 구독하는 서비스</a:t>
            </a:r>
            <a:endParaRPr sz="2400" b="0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903" name="Google Shape;903;ga2c4bae3a4_2_826"/>
          <p:cNvSpPr/>
          <p:nvPr/>
        </p:nvSpPr>
        <p:spPr>
          <a:xfrm>
            <a:off x="8691562" y="1406790"/>
            <a:ext cx="2947500" cy="285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904" name="Google Shape;904;ga2c4bae3a4_2_826"/>
          <p:cNvSpPr txBox="1"/>
          <p:nvPr/>
        </p:nvSpPr>
        <p:spPr>
          <a:xfrm>
            <a:off x="4637653" y="4279398"/>
            <a:ext cx="3526214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400" b="1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구독 상품 자동 결제</a:t>
            </a:r>
            <a:endParaRPr sz="2400" b="1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905" name="Google Shape;905;ga2c4bae3a4_2_826"/>
          <p:cNvSpPr txBox="1"/>
          <p:nvPr/>
        </p:nvSpPr>
        <p:spPr>
          <a:xfrm>
            <a:off x="8525211" y="4926135"/>
            <a:ext cx="3280153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2400" b="0" i="0" u="none" strike="noStrike" cap="none" dirty="0" err="1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DB에</a:t>
            </a:r>
            <a:r>
              <a:rPr lang="ko-KR" sz="24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저장된 가격표 이미지의 폰트를 학습시켜 OCR 정확도 개선</a:t>
            </a:r>
            <a:endParaRPr sz="2400" b="0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906" name="Google Shape;906;ga2c4bae3a4_2_826"/>
          <p:cNvSpPr/>
          <p:nvPr/>
        </p:nvSpPr>
        <p:spPr>
          <a:xfrm>
            <a:off x="731520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907" name="Google Shape;907;ga2c4bae3a4_2_826"/>
          <p:cNvSpPr/>
          <p:nvPr/>
        </p:nvSpPr>
        <p:spPr>
          <a:xfrm>
            <a:off x="975360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pic>
        <p:nvPicPr>
          <p:cNvPr id="908" name="Google Shape;908;ga2c4bae3a4_2_8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8059" y="1794198"/>
            <a:ext cx="1889455" cy="1889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ga2c4bae3a4_2_8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65289" y="2034063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ga2c4bae3a4_2_8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19050" y="2122964"/>
            <a:ext cx="1800000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30"/>
          <p:cNvSpPr txBox="1"/>
          <p:nvPr/>
        </p:nvSpPr>
        <p:spPr>
          <a:xfrm>
            <a:off x="4116070" y="3080792"/>
            <a:ext cx="395986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ko-KR" sz="4400" b="0" i="0" u="none" strike="noStrike" cap="none" dirty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감사합니다</a:t>
            </a:r>
            <a:endParaRPr sz="14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a2c4bae3a4_2_826"/>
          <p:cNvSpPr/>
          <p:nvPr/>
        </p:nvSpPr>
        <p:spPr>
          <a:xfrm>
            <a:off x="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889" name="Google Shape;889;ga2c4bae3a4_2_826"/>
          <p:cNvSpPr/>
          <p:nvPr/>
        </p:nvSpPr>
        <p:spPr>
          <a:xfrm>
            <a:off x="243840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890" name="Google Shape;890;ga2c4bae3a4_2_826"/>
          <p:cNvSpPr/>
          <p:nvPr/>
        </p:nvSpPr>
        <p:spPr>
          <a:xfrm>
            <a:off x="487680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891" name="Google Shape;891;ga2c4bae3a4_2_826"/>
          <p:cNvSpPr/>
          <p:nvPr/>
        </p:nvSpPr>
        <p:spPr>
          <a:xfrm>
            <a:off x="73152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892" name="Google Shape;892;ga2c4bae3a4_2_826"/>
          <p:cNvSpPr/>
          <p:nvPr/>
        </p:nvSpPr>
        <p:spPr>
          <a:xfrm>
            <a:off x="97536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894" name="Google Shape;894;ga2c4bae3a4_2_826"/>
          <p:cNvSpPr txBox="1"/>
          <p:nvPr/>
        </p:nvSpPr>
        <p:spPr>
          <a:xfrm>
            <a:off x="1061622" y="320200"/>
            <a:ext cx="5553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ko-KR" sz="3600" b="0" i="0" u="none" strike="noStrike" cap="none" dirty="0" smtClean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</a:t>
            </a:r>
            <a:r>
              <a:rPr lang="en-US" altLang="ko-KR" sz="3600" dirty="0" smtClean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Feedback</a:t>
            </a:r>
            <a:endParaRPr sz="14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cxnSp>
        <p:nvCxnSpPr>
          <p:cNvPr id="895" name="Google Shape;895;ga2c4bae3a4_2_826"/>
          <p:cNvCxnSpPr/>
          <p:nvPr/>
        </p:nvCxnSpPr>
        <p:spPr>
          <a:xfrm>
            <a:off x="1061630" y="1097280"/>
            <a:ext cx="1113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6" name="Google Shape;906;ga2c4bae3a4_2_826"/>
          <p:cNvSpPr/>
          <p:nvPr/>
        </p:nvSpPr>
        <p:spPr>
          <a:xfrm>
            <a:off x="731520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907" name="Google Shape;907;ga2c4bae3a4_2_826"/>
          <p:cNvSpPr/>
          <p:nvPr/>
        </p:nvSpPr>
        <p:spPr>
          <a:xfrm>
            <a:off x="975360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6" name="부제목 2"/>
          <p:cNvSpPr txBox="1">
            <a:spLocks/>
          </p:cNvSpPr>
          <p:nvPr/>
        </p:nvSpPr>
        <p:spPr>
          <a:xfrm>
            <a:off x="2043522" y="4486930"/>
            <a:ext cx="9144000" cy="15694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400" dirty="0" smtClean="0"/>
              <a:t>‘</a:t>
            </a:r>
            <a:r>
              <a:rPr lang="ko-KR" altLang="en-US" sz="2400" dirty="0" smtClean="0"/>
              <a:t>충동구매</a:t>
            </a:r>
            <a:r>
              <a:rPr lang="en-US" altLang="ko-KR" sz="2400" dirty="0" smtClean="0"/>
              <a:t>’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</a:t>
            </a:r>
            <a:r>
              <a:rPr lang="ko-KR" altLang="en-US" sz="2400" dirty="0" err="1" smtClean="0"/>
              <a:t>피피티와</a:t>
            </a:r>
            <a:r>
              <a:rPr lang="ko-KR" altLang="en-US" sz="2400" dirty="0" smtClean="0"/>
              <a:t> 기능의 매치</a:t>
            </a:r>
            <a:endParaRPr lang="en-US" altLang="ko-KR" sz="2400" dirty="0" smtClean="0"/>
          </a:p>
          <a:p>
            <a:pPr algn="ctr"/>
            <a:endParaRPr lang="en-US" altLang="ko-KR" sz="2400" dirty="0" smtClean="0"/>
          </a:p>
          <a:p>
            <a:pPr algn="ctr"/>
            <a:r>
              <a:rPr lang="ko-KR" altLang="en-US" sz="2400" dirty="0" smtClean="0"/>
              <a:t>기존 상품의 데이터베이스를 추가 활용하여 소비자가격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시세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과 비교 매칭</a:t>
            </a:r>
            <a:r>
              <a:rPr lang="en-US" altLang="ko-KR" sz="2400" dirty="0" smtClean="0"/>
              <a:t>:</a:t>
            </a:r>
          </a:p>
          <a:p>
            <a:pPr algn="ctr"/>
            <a:r>
              <a:rPr lang="ko-KR" altLang="en-US" sz="2400" dirty="0" smtClean="0"/>
              <a:t>현재 내가 합리적인 소비를 하고 있는 것이 맞는지 확인할 수 있도록</a:t>
            </a:r>
            <a:r>
              <a:rPr lang="en-US" altLang="ko-KR" sz="2400" dirty="0" smtClean="0"/>
              <a:t>!</a:t>
            </a:r>
          </a:p>
          <a:p>
            <a:endParaRPr lang="ko-KR" altLang="en-US" dirty="0"/>
          </a:p>
        </p:txBody>
      </p:sp>
      <p:sp>
        <p:nvSpPr>
          <p:cNvPr id="27" name="부제목 2"/>
          <p:cNvSpPr txBox="1">
            <a:spLocks/>
          </p:cNvSpPr>
          <p:nvPr/>
        </p:nvSpPr>
        <p:spPr>
          <a:xfrm>
            <a:off x="2043522" y="1785888"/>
            <a:ext cx="9144000" cy="16366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ko-KR" sz="2400" dirty="0" smtClean="0"/>
              <a:t>‘</a:t>
            </a:r>
            <a:r>
              <a:rPr lang="ko-KR" altLang="en-US" sz="2400" dirty="0" smtClean="0"/>
              <a:t>시스템 </a:t>
            </a:r>
            <a:r>
              <a:rPr lang="ko-KR" altLang="en-US" sz="2400" dirty="0" err="1" smtClean="0"/>
              <a:t>아키텍쳐</a:t>
            </a:r>
            <a:r>
              <a:rPr lang="en-US" altLang="ko-KR" sz="2400" dirty="0" smtClean="0"/>
              <a:t>’ </a:t>
            </a:r>
            <a:r>
              <a:rPr lang="ko-KR" altLang="en-US" sz="2400" dirty="0" smtClean="0"/>
              <a:t>부분이 인상 깊었다</a:t>
            </a:r>
            <a:r>
              <a:rPr lang="en-US" altLang="ko-KR" sz="2400" dirty="0" smtClean="0"/>
              <a:t>.</a:t>
            </a:r>
          </a:p>
          <a:p>
            <a:pPr algn="ctr"/>
            <a:endParaRPr lang="en-US" altLang="ko-KR" sz="2400" dirty="0" smtClean="0"/>
          </a:p>
          <a:p>
            <a:pPr algn="ctr"/>
            <a:r>
              <a:rPr lang="ko-KR" altLang="en-US" sz="2400" dirty="0" err="1" smtClean="0"/>
              <a:t>반응형</a:t>
            </a:r>
            <a:r>
              <a:rPr lang="ko-KR" altLang="en-US" sz="2400" dirty="0" smtClean="0"/>
              <a:t> 웹을 선택한 이유는</a:t>
            </a:r>
            <a:r>
              <a:rPr lang="en-US" altLang="ko-KR" sz="2400" dirty="0" smtClean="0"/>
              <a:t>:</a:t>
            </a:r>
          </a:p>
          <a:p>
            <a:pPr algn="ctr"/>
            <a:r>
              <a:rPr lang="ko-KR" altLang="en-US" sz="2400" dirty="0" smtClean="0"/>
              <a:t>모바일 기반 서비스이기 때문에 </a:t>
            </a:r>
            <a:r>
              <a:rPr lang="ko-KR" altLang="en-US" sz="2400" dirty="0" err="1" smtClean="0"/>
              <a:t>휴대성이</a:t>
            </a:r>
            <a:r>
              <a:rPr lang="ko-KR" altLang="en-US" sz="2400" dirty="0" smtClean="0"/>
              <a:t> 꼭 필요</a:t>
            </a:r>
            <a:r>
              <a:rPr lang="en-US" altLang="ko-KR" sz="2400" dirty="0" smtClean="0"/>
              <a:t>.</a:t>
            </a:r>
          </a:p>
          <a:p>
            <a:pPr algn="ctr"/>
            <a:r>
              <a:rPr lang="en-US" altLang="ko-KR" sz="2400" dirty="0" smtClean="0"/>
              <a:t>+React </a:t>
            </a:r>
            <a:r>
              <a:rPr lang="ko-KR" altLang="en-US" sz="2400" dirty="0" smtClean="0"/>
              <a:t>기반 어플리케이션 개발은 현실적으로 어려움</a:t>
            </a:r>
            <a:endParaRPr lang="en-US" altLang="ko-KR" sz="2400" dirty="0" smtClean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02" y="1825556"/>
            <a:ext cx="1676082" cy="16760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4643" y1="59738" x2="14643" y2="59738"/>
                        <a14:foregroundMark x1="14881" y1="60029" x2="70357" y2="16570"/>
                        <a14:foregroundMark x1="42976" y1="37936" x2="27143" y2="18314"/>
                        <a14:foregroundMark x1="34524" y1="29360" x2="45833" y2="9157"/>
                        <a14:foregroundMark x1="33452" y1="24419" x2="33452" y2="17733"/>
                        <a14:foregroundMark x1="42500" y1="26599" x2="44762" y2="18023"/>
                        <a14:foregroundMark x1="50595" y1="26308" x2="54048" y2="18605"/>
                        <a14:foregroundMark x1="47024" y1="36192" x2="53333" y2="92006"/>
                        <a14:foregroundMark x1="50357" y1="64971" x2="74643" y2="63517"/>
                        <a14:foregroundMark x1="72619" y1="63081" x2="71429" y2="45640"/>
                        <a14:foregroundMark x1="75714" y1="48983" x2="80000" y2="48110"/>
                        <a14:foregroundMark x1="69881" y1="49273" x2="65595" y2="49273"/>
                        <a14:foregroundMark x1="24881" y1="48401" x2="20357" y2="48401"/>
                        <a14:foregroundMark x1="29405" y1="50872" x2="29167" y2="69331"/>
                        <a14:foregroundMark x1="28690" y1="69913" x2="48571" y2="58576"/>
                        <a14:foregroundMark x1="77143" y1="22674" x2="70952" y2="44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17" y="4486930"/>
            <a:ext cx="1687087" cy="138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9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2c4bae3a4_2_1013"/>
          <p:cNvSpPr/>
          <p:nvPr/>
        </p:nvSpPr>
        <p:spPr>
          <a:xfrm>
            <a:off x="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123" name="Google Shape;123;ga2c4bae3a4_2_1013"/>
          <p:cNvSpPr/>
          <p:nvPr/>
        </p:nvSpPr>
        <p:spPr>
          <a:xfrm>
            <a:off x="2438400" y="-2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124" name="Google Shape;124;ga2c4bae3a4_2_1013"/>
          <p:cNvSpPr/>
          <p:nvPr/>
        </p:nvSpPr>
        <p:spPr>
          <a:xfrm>
            <a:off x="4876800" y="-2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125" name="Google Shape;125;ga2c4bae3a4_2_1013"/>
          <p:cNvSpPr/>
          <p:nvPr/>
        </p:nvSpPr>
        <p:spPr>
          <a:xfrm>
            <a:off x="73152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126" name="Google Shape;126;ga2c4bae3a4_2_1013"/>
          <p:cNvSpPr/>
          <p:nvPr/>
        </p:nvSpPr>
        <p:spPr>
          <a:xfrm>
            <a:off x="97536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127" name="Google Shape;127;ga2c4bae3a4_2_1013"/>
          <p:cNvSpPr txBox="1"/>
          <p:nvPr/>
        </p:nvSpPr>
        <p:spPr>
          <a:xfrm>
            <a:off x="160421" y="304800"/>
            <a:ext cx="901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Part</a:t>
            </a:r>
            <a:r>
              <a:rPr lang="ko-KR" sz="1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1,</a:t>
            </a:r>
            <a:endParaRPr sz="16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128" name="Google Shape;128;ga2c4bae3a4_2_1013"/>
          <p:cNvSpPr txBox="1"/>
          <p:nvPr/>
        </p:nvSpPr>
        <p:spPr>
          <a:xfrm>
            <a:off x="1061629" y="320188"/>
            <a:ext cx="3579381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ko-KR" sz="3600" b="0" i="0" u="none" strike="noStrike" cap="none" dirty="0" smtClean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1. </a:t>
            </a:r>
            <a:r>
              <a:rPr lang="ko-KR" sz="3600" b="0" i="0" u="none" strike="noStrike" cap="none" dirty="0" smtClean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서비스 </a:t>
            </a:r>
            <a:r>
              <a:rPr lang="ko-KR" sz="3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개요</a:t>
            </a:r>
            <a:endParaRPr sz="36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cxnSp>
        <p:nvCxnSpPr>
          <p:cNvPr id="129" name="Google Shape;129;ga2c4bae3a4_2_1013"/>
          <p:cNvCxnSpPr/>
          <p:nvPr/>
        </p:nvCxnSpPr>
        <p:spPr>
          <a:xfrm>
            <a:off x="1061630" y="1097280"/>
            <a:ext cx="1113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30" name="Google Shape;130;ga2c4bae3a4_2_1013"/>
          <p:cNvGrpSpPr/>
          <p:nvPr/>
        </p:nvGrpSpPr>
        <p:grpSpPr>
          <a:xfrm>
            <a:off x="1099130" y="1460520"/>
            <a:ext cx="9993738" cy="4799136"/>
            <a:chOff x="612994" y="2110"/>
            <a:chExt cx="9993738" cy="4799136"/>
          </a:xfrm>
        </p:grpSpPr>
        <p:sp>
          <p:nvSpPr>
            <p:cNvPr id="131" name="Google Shape;131;ga2c4bae3a4_2_1013"/>
            <p:cNvSpPr/>
            <p:nvPr/>
          </p:nvSpPr>
          <p:spPr>
            <a:xfrm rot="5400000">
              <a:off x="6647332" y="-3126695"/>
              <a:ext cx="738300" cy="71805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FE9E0">
                <a:alpha val="88235"/>
              </a:srgbClr>
            </a:solidFill>
            <a:ln w="12700" cap="flat" cmpd="sng">
              <a:solidFill>
                <a:srgbClr val="CFE9E0">
                  <a:alpha val="8823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132" name="Google Shape;132;ga2c4bae3a4_2_1013"/>
            <p:cNvSpPr txBox="1"/>
            <p:nvPr/>
          </p:nvSpPr>
          <p:spPr>
            <a:xfrm>
              <a:off x="3426108" y="130447"/>
              <a:ext cx="7144500" cy="66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650" tIns="123825" rIns="247650" bIns="12382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Char char="•"/>
              </a:pPr>
              <a:r>
                <a:rPr lang="ko-KR" sz="2000" b="0" i="0" u="none" strike="noStrike" cap="none" dirty="0" err="1">
                  <a:solidFill>
                    <a:schemeClr val="dk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Smart</a:t>
              </a:r>
              <a:r>
                <a:rPr lang="ko-KR" sz="2000" b="0" i="0" u="none" strike="noStrike" cap="none" dirty="0">
                  <a:solidFill>
                    <a:schemeClr val="dk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 </a:t>
              </a:r>
              <a:r>
                <a:rPr lang="ko-KR" sz="2000" b="0" i="0" u="none" strike="noStrike" cap="none" dirty="0" smtClean="0">
                  <a:solidFill>
                    <a:schemeClr val="dk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K</a:t>
              </a:r>
              <a:r>
                <a:rPr lang="en-US" altLang="ko-KR" sz="2000" b="0" i="0" u="none" strike="noStrike" cap="none" dirty="0" smtClean="0">
                  <a:solidFill>
                    <a:schemeClr val="dk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-</a:t>
              </a:r>
              <a:r>
                <a:rPr lang="ko-KR" sz="2000" b="0" i="0" u="none" strike="noStrike" cap="none" dirty="0" err="1" smtClean="0">
                  <a:solidFill>
                    <a:schemeClr val="dk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art</a:t>
              </a:r>
              <a:r>
                <a:rPr lang="ko-KR" sz="2000" b="0" i="0" u="none" strike="noStrike" cap="none" dirty="0" smtClean="0">
                  <a:solidFill>
                    <a:schemeClr val="dk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 </a:t>
              </a:r>
              <a:r>
                <a:rPr lang="ko-KR" sz="2000" b="0" i="0" u="none" strike="noStrike" cap="none" dirty="0">
                  <a:solidFill>
                    <a:schemeClr val="dk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(똑똑한 K-장바구니)</a:t>
              </a:r>
              <a:endParaRPr sz="20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133" name="Google Shape;133;ga2c4bae3a4_2_1013"/>
            <p:cNvSpPr/>
            <p:nvPr/>
          </p:nvSpPr>
          <p:spPr>
            <a:xfrm>
              <a:off x="612994" y="2110"/>
              <a:ext cx="2813100" cy="922800"/>
            </a:xfrm>
            <a:prstGeom prst="roundRect">
              <a:avLst>
                <a:gd name="adj" fmla="val 16667"/>
              </a:avLst>
            </a:prstGeom>
            <a:solidFill>
              <a:srgbClr val="4DC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134" name="Google Shape;134;ga2c4bae3a4_2_1013"/>
            <p:cNvSpPr txBox="1"/>
            <p:nvPr/>
          </p:nvSpPr>
          <p:spPr>
            <a:xfrm>
              <a:off x="658048" y="47164"/>
              <a:ext cx="2723100" cy="8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53325" rIns="10667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0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서비스 명</a:t>
              </a:r>
              <a:endParaRPr sz="2800" b="0" i="0" u="none" strike="noStrike" cap="none" dirty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135" name="Google Shape;135;ga2c4bae3a4_2_1013"/>
            <p:cNvSpPr/>
            <p:nvPr/>
          </p:nvSpPr>
          <p:spPr>
            <a:xfrm rot="5400000">
              <a:off x="6647332" y="-2157611"/>
              <a:ext cx="738300" cy="71805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FE9E0">
                <a:alpha val="88235"/>
              </a:srgbClr>
            </a:solidFill>
            <a:ln w="12700" cap="flat" cmpd="sng">
              <a:solidFill>
                <a:srgbClr val="CFE9E0">
                  <a:alpha val="8823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136" name="Google Shape;136;ga2c4bae3a4_2_1013"/>
            <p:cNvSpPr txBox="1"/>
            <p:nvPr/>
          </p:nvSpPr>
          <p:spPr>
            <a:xfrm>
              <a:off x="3426108" y="1099531"/>
              <a:ext cx="7144500" cy="66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650" tIns="123825" rIns="247650" bIns="12382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Char char="•"/>
              </a:pPr>
              <a:r>
                <a:rPr lang="ko-KR" sz="2000" b="0" i="0" u="none" strike="noStrike" cap="none" dirty="0">
                  <a:solidFill>
                    <a:schemeClr val="dk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OCR 기반 </a:t>
              </a:r>
              <a:r>
                <a:rPr lang="ko-KR" sz="2000" b="0" i="0" u="none" strike="noStrike" cap="none" dirty="0" err="1">
                  <a:solidFill>
                    <a:schemeClr val="dk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계산형</a:t>
              </a:r>
              <a:r>
                <a:rPr lang="ko-KR" sz="2000" b="0" i="0" u="none" strike="noStrike" cap="none" dirty="0">
                  <a:solidFill>
                    <a:schemeClr val="dk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 장바구니 서비스</a:t>
              </a:r>
              <a:endParaRPr sz="20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137" name="Google Shape;137;ga2c4bae3a4_2_1013"/>
            <p:cNvSpPr/>
            <p:nvPr/>
          </p:nvSpPr>
          <p:spPr>
            <a:xfrm>
              <a:off x="612994" y="971194"/>
              <a:ext cx="2813100" cy="922800"/>
            </a:xfrm>
            <a:prstGeom prst="roundRect">
              <a:avLst>
                <a:gd name="adj" fmla="val 16667"/>
              </a:avLst>
            </a:prstGeom>
            <a:solidFill>
              <a:srgbClr val="4DC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138" name="Google Shape;138;ga2c4bae3a4_2_1013"/>
            <p:cNvSpPr txBox="1"/>
            <p:nvPr/>
          </p:nvSpPr>
          <p:spPr>
            <a:xfrm>
              <a:off x="658048" y="1016248"/>
              <a:ext cx="2723100" cy="8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53325" rIns="10667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0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서비스 개요</a:t>
              </a:r>
              <a:endParaRPr sz="2800" b="0" i="0" u="none" strike="noStrike" cap="none" dirty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139" name="Google Shape;139;ga2c4bae3a4_2_1013"/>
            <p:cNvSpPr/>
            <p:nvPr/>
          </p:nvSpPr>
          <p:spPr>
            <a:xfrm rot="5400000">
              <a:off x="6647332" y="-1188527"/>
              <a:ext cx="738300" cy="71805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FE9E0">
                <a:alpha val="88235"/>
              </a:srgbClr>
            </a:solidFill>
            <a:ln w="12700" cap="flat" cmpd="sng">
              <a:solidFill>
                <a:srgbClr val="CFE9E0">
                  <a:alpha val="8823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140" name="Google Shape;140;ga2c4bae3a4_2_1013"/>
            <p:cNvSpPr txBox="1"/>
            <p:nvPr/>
          </p:nvSpPr>
          <p:spPr>
            <a:xfrm>
              <a:off x="3426108" y="2068615"/>
              <a:ext cx="7144500" cy="66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650" tIns="123825" rIns="247650" bIns="12382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Char char="•"/>
              </a:pPr>
              <a:r>
                <a:rPr lang="ko-KR" sz="2000" b="0" i="0" u="none" strike="noStrike" cap="none" dirty="0">
                  <a:solidFill>
                    <a:schemeClr val="dk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2020.09 ~ 2020.11.21 (3개월)</a:t>
              </a:r>
              <a:endParaRPr sz="20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141" name="Google Shape;141;ga2c4bae3a4_2_1013"/>
            <p:cNvSpPr/>
            <p:nvPr/>
          </p:nvSpPr>
          <p:spPr>
            <a:xfrm>
              <a:off x="612994" y="1940278"/>
              <a:ext cx="2813100" cy="922800"/>
            </a:xfrm>
            <a:prstGeom prst="roundRect">
              <a:avLst>
                <a:gd name="adj" fmla="val 16667"/>
              </a:avLst>
            </a:prstGeom>
            <a:solidFill>
              <a:srgbClr val="4DC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142" name="Google Shape;142;ga2c4bae3a4_2_1013"/>
            <p:cNvSpPr txBox="1"/>
            <p:nvPr/>
          </p:nvSpPr>
          <p:spPr>
            <a:xfrm>
              <a:off x="658048" y="1985332"/>
              <a:ext cx="2723100" cy="8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53325" rIns="10667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0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프로젝트 기간</a:t>
              </a:r>
              <a:endParaRPr sz="2800" b="0" i="0" u="none" strike="noStrike" cap="none" dirty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143" name="Google Shape;143;ga2c4bae3a4_2_1013"/>
            <p:cNvSpPr/>
            <p:nvPr/>
          </p:nvSpPr>
          <p:spPr>
            <a:xfrm rot="5400000">
              <a:off x="6647332" y="-219443"/>
              <a:ext cx="738300" cy="71805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FE9E0">
                <a:alpha val="88235"/>
              </a:srgbClr>
            </a:solidFill>
            <a:ln w="12700" cap="flat" cmpd="sng">
              <a:solidFill>
                <a:srgbClr val="CFE9E0">
                  <a:alpha val="8823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144" name="Google Shape;144;ga2c4bae3a4_2_1013"/>
            <p:cNvSpPr txBox="1"/>
            <p:nvPr/>
          </p:nvSpPr>
          <p:spPr>
            <a:xfrm>
              <a:off x="3426108" y="3037699"/>
              <a:ext cx="7144500" cy="66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650" tIns="123825" rIns="247650" bIns="12382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Char char="•"/>
              </a:pPr>
              <a:r>
                <a:rPr lang="ko-KR" sz="2000" b="0" i="0" u="none" strike="noStrike" cap="none" dirty="0">
                  <a:solidFill>
                    <a:schemeClr val="dk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박지영, </a:t>
              </a:r>
              <a:r>
                <a:rPr lang="ko-KR" sz="2000" b="0" i="0" u="none" strike="noStrike" cap="none" dirty="0" err="1">
                  <a:solidFill>
                    <a:schemeClr val="dk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성채원</a:t>
              </a:r>
              <a:r>
                <a:rPr lang="ko-KR" sz="2000" b="0" i="0" u="none" strike="noStrike" cap="none" dirty="0">
                  <a:solidFill>
                    <a:schemeClr val="dk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, </a:t>
              </a:r>
              <a:r>
                <a:rPr lang="ko-KR" sz="2000" b="0" i="0" u="none" strike="noStrike" cap="none" dirty="0" err="1">
                  <a:solidFill>
                    <a:schemeClr val="dk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정성윤</a:t>
              </a:r>
              <a:r>
                <a:rPr lang="ko-KR" sz="2000" b="0" i="0" u="none" strike="noStrike" cap="none" dirty="0">
                  <a:solidFill>
                    <a:schemeClr val="dk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 </a:t>
              </a:r>
              <a:br>
                <a:rPr lang="ko-KR" sz="2000" b="0" i="0" u="none" strike="noStrike" cap="none" dirty="0">
                  <a:solidFill>
                    <a:schemeClr val="dk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</a:br>
              <a:r>
                <a:rPr lang="ko-KR" sz="2000" b="0" i="0" u="none" strike="noStrike" cap="none" dirty="0">
                  <a:solidFill>
                    <a:schemeClr val="dk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(이미지 </a:t>
              </a:r>
              <a:r>
                <a:rPr lang="ko-KR" sz="2000" b="0" i="0" u="none" strike="noStrike" cap="none" dirty="0" err="1">
                  <a:solidFill>
                    <a:schemeClr val="dk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분석기반</a:t>
              </a:r>
              <a:r>
                <a:rPr lang="ko-KR" sz="2000" b="0" i="0" u="none" strike="noStrike" cap="none" dirty="0">
                  <a:solidFill>
                    <a:schemeClr val="dk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 인공지능 플랫폼 개발자 양성과정 2분반 교육생)</a:t>
              </a:r>
              <a:endParaRPr sz="20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145" name="Google Shape;145;ga2c4bae3a4_2_1013"/>
            <p:cNvSpPr/>
            <p:nvPr/>
          </p:nvSpPr>
          <p:spPr>
            <a:xfrm>
              <a:off x="612994" y="2909362"/>
              <a:ext cx="2813100" cy="922800"/>
            </a:xfrm>
            <a:prstGeom prst="roundRect">
              <a:avLst>
                <a:gd name="adj" fmla="val 16667"/>
              </a:avLst>
            </a:prstGeom>
            <a:solidFill>
              <a:srgbClr val="4DC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146" name="Google Shape;146;ga2c4bae3a4_2_1013"/>
            <p:cNvSpPr txBox="1"/>
            <p:nvPr/>
          </p:nvSpPr>
          <p:spPr>
            <a:xfrm>
              <a:off x="658048" y="2954416"/>
              <a:ext cx="2723100" cy="8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53325" rIns="10667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0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팀원</a:t>
              </a:r>
              <a:endParaRPr sz="2800" b="0" i="0" u="none" strike="noStrike" cap="none" dirty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147" name="Google Shape;147;ga2c4bae3a4_2_1013"/>
            <p:cNvSpPr/>
            <p:nvPr/>
          </p:nvSpPr>
          <p:spPr>
            <a:xfrm rot="5400000">
              <a:off x="6647332" y="749640"/>
              <a:ext cx="738300" cy="71805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FE9E0">
                <a:alpha val="88235"/>
              </a:srgbClr>
            </a:solidFill>
            <a:ln w="12700" cap="flat" cmpd="sng">
              <a:solidFill>
                <a:srgbClr val="CFE9E0">
                  <a:alpha val="88235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148" name="Google Shape;148;ga2c4bae3a4_2_1013"/>
            <p:cNvSpPr txBox="1"/>
            <p:nvPr/>
          </p:nvSpPr>
          <p:spPr>
            <a:xfrm>
              <a:off x="3426108" y="4006783"/>
              <a:ext cx="7144500" cy="66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650" tIns="123825" rIns="247650" bIns="123825" anchor="ctr" anchorCtr="0">
              <a:noAutofit/>
            </a:bodyPr>
            <a:lstStyle/>
            <a:p>
              <a:pPr marL="171450" marR="0" lvl="1" indent="-1714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700"/>
                <a:buFont typeface="Arial"/>
                <a:buChar char="•"/>
              </a:pPr>
              <a:r>
                <a:rPr lang="ko-KR" sz="2000" b="0" i="0" u="none" strike="noStrike" cap="none" dirty="0" err="1">
                  <a:solidFill>
                    <a:schemeClr val="dk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김동억</a:t>
              </a:r>
              <a:r>
                <a:rPr lang="ko-KR" sz="2000" b="0" i="0" u="none" strike="noStrike" cap="none" dirty="0">
                  <a:solidFill>
                    <a:schemeClr val="dk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 기술사, </a:t>
              </a:r>
              <a:r>
                <a:rPr lang="ko-KR" sz="2000" b="0" i="0" u="none" strike="noStrike" cap="none" dirty="0" err="1">
                  <a:solidFill>
                    <a:schemeClr val="dk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조숙향</a:t>
              </a:r>
              <a:r>
                <a:rPr lang="ko-KR" sz="2000" b="0" i="0" u="none" strike="noStrike" cap="none" dirty="0">
                  <a:solidFill>
                    <a:schemeClr val="dk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 기술사</a:t>
              </a:r>
              <a:endParaRPr sz="20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149" name="Google Shape;149;ga2c4bae3a4_2_1013"/>
            <p:cNvSpPr/>
            <p:nvPr/>
          </p:nvSpPr>
          <p:spPr>
            <a:xfrm>
              <a:off x="612994" y="3878446"/>
              <a:ext cx="2813100" cy="922800"/>
            </a:xfrm>
            <a:prstGeom prst="roundRect">
              <a:avLst>
                <a:gd name="adj" fmla="val 16667"/>
              </a:avLst>
            </a:prstGeom>
            <a:solidFill>
              <a:srgbClr val="4DC5A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150" name="Google Shape;150;ga2c4bae3a4_2_1013"/>
            <p:cNvSpPr txBox="1"/>
            <p:nvPr/>
          </p:nvSpPr>
          <p:spPr>
            <a:xfrm>
              <a:off x="658048" y="3923500"/>
              <a:ext cx="2723100" cy="8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53325" rIns="10667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ko-KR" sz="2800" b="0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멘토</a:t>
              </a:r>
              <a:endParaRPr sz="2800" b="0" i="0" u="none" strike="noStrike" cap="none" dirty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"/>
          <p:cNvSpPr/>
          <p:nvPr/>
        </p:nvSpPr>
        <p:spPr>
          <a:xfrm>
            <a:off x="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156" name="Google Shape;156;p4"/>
          <p:cNvSpPr/>
          <p:nvPr/>
        </p:nvSpPr>
        <p:spPr>
          <a:xfrm>
            <a:off x="2438400" y="-2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157" name="Google Shape;157;p4"/>
          <p:cNvSpPr/>
          <p:nvPr/>
        </p:nvSpPr>
        <p:spPr>
          <a:xfrm>
            <a:off x="4876800" y="-2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73152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159" name="Google Shape;159;p4"/>
          <p:cNvSpPr/>
          <p:nvPr/>
        </p:nvSpPr>
        <p:spPr>
          <a:xfrm>
            <a:off x="97536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160" name="Google Shape;160;p4"/>
          <p:cNvSpPr txBox="1"/>
          <p:nvPr/>
        </p:nvSpPr>
        <p:spPr>
          <a:xfrm>
            <a:off x="160421" y="304800"/>
            <a:ext cx="901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Part</a:t>
            </a:r>
            <a:r>
              <a:rPr lang="ko-KR" sz="1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1,</a:t>
            </a:r>
            <a:endParaRPr sz="16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161" name="Google Shape;161;p4"/>
          <p:cNvSpPr txBox="1"/>
          <p:nvPr/>
        </p:nvSpPr>
        <p:spPr>
          <a:xfrm>
            <a:off x="1061624" y="320200"/>
            <a:ext cx="4350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ko-KR" sz="3600" b="0" i="0" u="none" strike="noStrike" cap="none" dirty="0" smtClean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2. </a:t>
            </a:r>
            <a:r>
              <a:rPr lang="ko-KR" sz="3600" b="0" i="0" u="none" strike="noStrike" cap="none" dirty="0" smtClean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기획 </a:t>
            </a:r>
            <a:r>
              <a:rPr lang="ko-KR" sz="3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배경 및 의도</a:t>
            </a:r>
            <a:endParaRPr sz="14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cxnSp>
        <p:nvCxnSpPr>
          <p:cNvPr id="162" name="Google Shape;162;p4"/>
          <p:cNvCxnSpPr/>
          <p:nvPr/>
        </p:nvCxnSpPr>
        <p:spPr>
          <a:xfrm>
            <a:off x="1061630" y="1097280"/>
            <a:ext cx="1113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3" name="Google Shape;163;p4"/>
          <p:cNvCxnSpPr/>
          <p:nvPr/>
        </p:nvCxnSpPr>
        <p:spPr>
          <a:xfrm>
            <a:off x="1483360" y="2956560"/>
            <a:ext cx="10708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4" name="Google Shape;164;p4"/>
          <p:cNvCxnSpPr/>
          <p:nvPr/>
        </p:nvCxnSpPr>
        <p:spPr>
          <a:xfrm>
            <a:off x="1483360" y="4848013"/>
            <a:ext cx="10708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5" name="Google Shape;165;p4"/>
          <p:cNvSpPr txBox="1"/>
          <p:nvPr/>
        </p:nvSpPr>
        <p:spPr>
          <a:xfrm>
            <a:off x="1521112" y="1367004"/>
            <a:ext cx="60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001</a:t>
            </a:r>
            <a:endParaRPr sz="2000" b="1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166" name="Google Shape;166;p4"/>
          <p:cNvSpPr txBox="1"/>
          <p:nvPr/>
        </p:nvSpPr>
        <p:spPr>
          <a:xfrm>
            <a:off x="2371717" y="1367004"/>
            <a:ext cx="4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&gt;</a:t>
            </a:r>
            <a:endParaRPr sz="2000" b="1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167" name="Google Shape;167;p4"/>
          <p:cNvSpPr txBox="1"/>
          <p:nvPr/>
        </p:nvSpPr>
        <p:spPr>
          <a:xfrm>
            <a:off x="3060433" y="1320850"/>
            <a:ext cx="648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ko-KR" sz="2600" b="1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기존의 마트 장보기 관련 기능의 개인화</a:t>
            </a:r>
            <a:endParaRPr sz="1600" b="1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168" name="Google Shape;168;p4"/>
          <p:cNvSpPr txBox="1"/>
          <p:nvPr/>
        </p:nvSpPr>
        <p:spPr>
          <a:xfrm>
            <a:off x="1521112" y="3187783"/>
            <a:ext cx="65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002</a:t>
            </a:r>
            <a:endParaRPr sz="2000" b="1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169" name="Google Shape;169;p4"/>
          <p:cNvSpPr txBox="1"/>
          <p:nvPr/>
        </p:nvSpPr>
        <p:spPr>
          <a:xfrm>
            <a:off x="2371717" y="3187783"/>
            <a:ext cx="4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&gt;</a:t>
            </a:r>
            <a:endParaRPr sz="2000" b="1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170" name="Google Shape;170;p4"/>
          <p:cNvSpPr txBox="1"/>
          <p:nvPr/>
        </p:nvSpPr>
        <p:spPr>
          <a:xfrm>
            <a:off x="3060433" y="5049202"/>
            <a:ext cx="703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ko-KR" sz="2600" b="1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개인의 장보기 습관을 시각적으로 확인</a:t>
            </a:r>
            <a:endParaRPr sz="1600" b="1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171" name="Google Shape;171;p4"/>
          <p:cNvSpPr txBox="1"/>
          <p:nvPr/>
        </p:nvSpPr>
        <p:spPr>
          <a:xfrm>
            <a:off x="1521112" y="5049202"/>
            <a:ext cx="6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003</a:t>
            </a:r>
            <a:endParaRPr sz="2000" b="1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172" name="Google Shape;172;p4"/>
          <p:cNvSpPr txBox="1"/>
          <p:nvPr/>
        </p:nvSpPr>
        <p:spPr>
          <a:xfrm>
            <a:off x="2371717" y="5049202"/>
            <a:ext cx="4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&gt;</a:t>
            </a:r>
            <a:endParaRPr sz="2000" b="1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173" name="Google Shape;173;p4"/>
          <p:cNvSpPr txBox="1"/>
          <p:nvPr/>
        </p:nvSpPr>
        <p:spPr>
          <a:xfrm>
            <a:off x="3014122" y="3141583"/>
            <a:ext cx="74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ko-KR" sz="2600" b="1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쇼핑현장에서 </a:t>
            </a:r>
            <a:r>
              <a:rPr lang="ko-KR" sz="2600" b="1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충동구매로</a:t>
            </a:r>
            <a:r>
              <a:rPr lang="ko-KR" sz="2600" b="1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인한 과소비 방지</a:t>
            </a:r>
            <a:endParaRPr sz="1600" b="1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2cd043bef_0_90"/>
          <p:cNvSpPr/>
          <p:nvPr/>
        </p:nvSpPr>
        <p:spPr>
          <a:xfrm>
            <a:off x="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179" name="Google Shape;179;ga2cd043bef_0_90"/>
          <p:cNvSpPr/>
          <p:nvPr/>
        </p:nvSpPr>
        <p:spPr>
          <a:xfrm>
            <a:off x="2438400" y="-2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180" name="Google Shape;180;ga2cd043bef_0_90"/>
          <p:cNvSpPr/>
          <p:nvPr/>
        </p:nvSpPr>
        <p:spPr>
          <a:xfrm>
            <a:off x="4876800" y="-2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181" name="Google Shape;181;ga2cd043bef_0_90"/>
          <p:cNvSpPr/>
          <p:nvPr/>
        </p:nvSpPr>
        <p:spPr>
          <a:xfrm>
            <a:off x="73152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182" name="Google Shape;182;ga2cd043bef_0_90"/>
          <p:cNvSpPr/>
          <p:nvPr/>
        </p:nvSpPr>
        <p:spPr>
          <a:xfrm>
            <a:off x="97536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183" name="Google Shape;183;ga2cd043bef_0_90"/>
          <p:cNvSpPr txBox="1"/>
          <p:nvPr/>
        </p:nvSpPr>
        <p:spPr>
          <a:xfrm>
            <a:off x="160421" y="304800"/>
            <a:ext cx="901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Part</a:t>
            </a:r>
            <a:r>
              <a:rPr lang="ko-KR" sz="1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1,</a:t>
            </a:r>
            <a:endParaRPr sz="16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184" name="Google Shape;184;ga2cd043bef_0_90"/>
          <p:cNvSpPr txBox="1"/>
          <p:nvPr/>
        </p:nvSpPr>
        <p:spPr>
          <a:xfrm>
            <a:off x="1061624" y="320200"/>
            <a:ext cx="4350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ko-KR" sz="3600" b="0" i="0" u="none" strike="noStrike" cap="none" dirty="0" smtClean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2. </a:t>
            </a:r>
            <a:r>
              <a:rPr lang="ko-KR" sz="3600" b="0" i="0" u="none" strike="noStrike" cap="none" dirty="0" smtClean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기획 </a:t>
            </a:r>
            <a:r>
              <a:rPr lang="ko-KR" sz="3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배경 및 의도</a:t>
            </a:r>
            <a:endParaRPr sz="14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cxnSp>
        <p:nvCxnSpPr>
          <p:cNvPr id="185" name="Google Shape;185;ga2cd043bef_0_90"/>
          <p:cNvCxnSpPr/>
          <p:nvPr/>
        </p:nvCxnSpPr>
        <p:spPr>
          <a:xfrm>
            <a:off x="1061630" y="1097280"/>
            <a:ext cx="1113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6" name="Google Shape;186;ga2cd043bef_0_90"/>
          <p:cNvCxnSpPr/>
          <p:nvPr/>
        </p:nvCxnSpPr>
        <p:spPr>
          <a:xfrm>
            <a:off x="1483360" y="1889760"/>
            <a:ext cx="10708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7" name="Google Shape;187;ga2cd043bef_0_90"/>
          <p:cNvSpPr txBox="1"/>
          <p:nvPr/>
        </p:nvSpPr>
        <p:spPr>
          <a:xfrm>
            <a:off x="1521112" y="1367004"/>
            <a:ext cx="609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001</a:t>
            </a:r>
            <a:endParaRPr sz="2000" b="1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188" name="Google Shape;188;ga2cd043bef_0_90"/>
          <p:cNvSpPr txBox="1"/>
          <p:nvPr/>
        </p:nvSpPr>
        <p:spPr>
          <a:xfrm>
            <a:off x="2371717" y="1367004"/>
            <a:ext cx="4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&gt;</a:t>
            </a:r>
            <a:endParaRPr sz="2000" b="1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189" name="Google Shape;189;ga2cd043bef_0_90"/>
          <p:cNvSpPr txBox="1"/>
          <p:nvPr/>
        </p:nvSpPr>
        <p:spPr>
          <a:xfrm>
            <a:off x="3060433" y="1320850"/>
            <a:ext cx="6489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ko-KR" sz="2600" b="1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기존의 마트 장보기 관련 기능의 개인화</a:t>
            </a:r>
            <a:endParaRPr sz="1600" b="1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pic>
        <p:nvPicPr>
          <p:cNvPr id="190" name="Google Shape;190;ga2cd043bef_0_90"/>
          <p:cNvPicPr preferRelativeResize="0"/>
          <p:nvPr/>
        </p:nvPicPr>
        <p:blipFill rotWithShape="1">
          <a:blip r:embed="rId3">
            <a:alphaModFix/>
          </a:blip>
          <a:srcRect l="6290" r="-4270"/>
          <a:stretch/>
        </p:blipFill>
        <p:spPr>
          <a:xfrm>
            <a:off x="616900" y="2196075"/>
            <a:ext cx="5479099" cy="32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a2cd043bef_0_90"/>
          <p:cNvPicPr preferRelativeResize="0"/>
          <p:nvPr/>
        </p:nvPicPr>
        <p:blipFill rotWithShape="1">
          <a:blip r:embed="rId4">
            <a:alphaModFix/>
          </a:blip>
          <a:srcRect t="3076" b="3068"/>
          <a:stretch/>
        </p:blipFill>
        <p:spPr>
          <a:xfrm>
            <a:off x="6476275" y="2196075"/>
            <a:ext cx="5240351" cy="32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a2cd043bef_0_90"/>
          <p:cNvSpPr txBox="1"/>
          <p:nvPr/>
        </p:nvSpPr>
        <p:spPr>
          <a:xfrm>
            <a:off x="622025" y="5603140"/>
            <a:ext cx="11020200" cy="108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altLang="ko-KR" sz="2400" b="0" i="0" u="none" strike="noStrike" cap="none" dirty="0" smtClean="0">
                <a:solidFill>
                  <a:srgbClr val="2B2B2B"/>
                </a:solidFill>
                <a:highlight>
                  <a:srgbClr val="FFFFFF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[</a:t>
            </a:r>
            <a:r>
              <a:rPr lang="ko-KR" sz="2400" b="0" i="0" u="none" strike="noStrike" cap="none" dirty="0" err="1" smtClean="0">
                <a:solidFill>
                  <a:srgbClr val="2B2B2B"/>
                </a:solidFill>
                <a:highlight>
                  <a:srgbClr val="FFFFFF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Smart</a:t>
            </a:r>
            <a:r>
              <a:rPr lang="ko-KR" sz="2400" b="0" i="0" u="none" strike="noStrike" cap="none" dirty="0" smtClean="0">
                <a:solidFill>
                  <a:srgbClr val="2B2B2B"/>
                </a:solidFill>
                <a:highlight>
                  <a:srgbClr val="FFFFFF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K-</a:t>
            </a:r>
            <a:r>
              <a:rPr lang="ko-KR" sz="2400" b="0" i="0" u="none" strike="noStrike" cap="none" dirty="0" err="1" smtClean="0">
                <a:solidFill>
                  <a:srgbClr val="2B2B2B"/>
                </a:solidFill>
                <a:highlight>
                  <a:srgbClr val="FFFFFF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art의</a:t>
            </a:r>
            <a:r>
              <a:rPr lang="ko-KR" sz="2400" b="0" i="0" u="none" strike="noStrike" cap="none" dirty="0" smtClean="0">
                <a:solidFill>
                  <a:srgbClr val="2B2B2B"/>
                </a:solidFill>
                <a:highlight>
                  <a:srgbClr val="FFFFFF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</a:t>
            </a:r>
            <a:r>
              <a:rPr lang="ko-KR" sz="2400" b="0" i="0" u="none" strike="noStrike" cap="none" dirty="0" err="1" smtClean="0">
                <a:solidFill>
                  <a:srgbClr val="2B2B2B"/>
                </a:solidFill>
                <a:highlight>
                  <a:srgbClr val="FFFFFF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차별점</a:t>
            </a:r>
            <a:r>
              <a:rPr lang="en-US" altLang="ko-KR" sz="2400" b="0" i="0" u="none" strike="noStrike" cap="none" dirty="0" smtClean="0">
                <a:solidFill>
                  <a:srgbClr val="2B2B2B"/>
                </a:solidFill>
                <a:highlight>
                  <a:srgbClr val="FFFFFF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]</a:t>
            </a:r>
            <a:endParaRPr sz="2400" b="0" i="0" u="none" strike="noStrike" cap="none" dirty="0">
              <a:solidFill>
                <a:srgbClr val="2B2B2B"/>
              </a:solidFill>
              <a:highlight>
                <a:srgbClr val="FFFFFF"/>
              </a:highlight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400" b="0" i="0" u="none" strike="noStrike" cap="none" dirty="0" err="1">
                <a:solidFill>
                  <a:srgbClr val="2B2B2B"/>
                </a:solidFill>
                <a:highlight>
                  <a:srgbClr val="FFFFFF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마트마다</a:t>
            </a:r>
            <a:r>
              <a:rPr lang="ko-KR" sz="2400" b="0" i="0" u="none" strike="noStrike" cap="none" dirty="0">
                <a:solidFill>
                  <a:srgbClr val="2B2B2B"/>
                </a:solidFill>
                <a:highlight>
                  <a:srgbClr val="FFFFFF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다른 도구와 개발이 필요한 기존 </a:t>
            </a:r>
            <a:r>
              <a:rPr lang="ko-KR" sz="2400" b="0" i="0" u="none" strike="noStrike" cap="none" dirty="0" smtClean="0">
                <a:solidFill>
                  <a:srgbClr val="2B2B2B"/>
                </a:solidFill>
                <a:highlight>
                  <a:srgbClr val="FFFFFF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쇼핑</a:t>
            </a:r>
            <a:r>
              <a:rPr lang="en-US" altLang="ko-KR" sz="2400" b="0" i="0" u="none" strike="noStrike" cap="none" dirty="0" smtClean="0">
                <a:solidFill>
                  <a:srgbClr val="2B2B2B"/>
                </a:solidFill>
                <a:highlight>
                  <a:srgbClr val="FFFFFF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</a:t>
            </a:r>
            <a:r>
              <a:rPr lang="ko-KR" sz="2400" b="0" i="0" u="none" strike="noStrike" cap="none" dirty="0" smtClean="0">
                <a:solidFill>
                  <a:srgbClr val="2B2B2B"/>
                </a:solidFill>
                <a:highlight>
                  <a:srgbClr val="FFFFFF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편의 </a:t>
            </a:r>
            <a:r>
              <a:rPr lang="ko-KR" sz="2400" b="0" i="0" u="none" strike="noStrike" cap="none" dirty="0">
                <a:solidFill>
                  <a:srgbClr val="2B2B2B"/>
                </a:solidFill>
                <a:highlight>
                  <a:srgbClr val="FFFFFF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기능과 달리</a:t>
            </a:r>
            <a:r>
              <a:rPr lang="ko-KR" sz="2400" b="0" i="0" u="none" strike="noStrike" cap="none" dirty="0" smtClean="0">
                <a:solidFill>
                  <a:srgbClr val="2B2B2B"/>
                </a:solidFill>
                <a:highlight>
                  <a:srgbClr val="FFFFFF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,</a:t>
            </a:r>
            <a:endParaRPr sz="2400" b="0" i="0" u="none" strike="noStrike" cap="none" dirty="0" smtClean="0">
              <a:solidFill>
                <a:srgbClr val="2B2B2B"/>
              </a:solidFill>
              <a:highlight>
                <a:srgbClr val="FFFFFF"/>
              </a:highlight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400" b="0" i="0" u="none" strike="noStrike" cap="none" dirty="0" smtClean="0">
                <a:solidFill>
                  <a:srgbClr val="2B2B2B"/>
                </a:solidFill>
                <a:highlight>
                  <a:srgbClr val="FFFFFF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개인 휴대폰으로 어디서든 제약없이 사용</a:t>
            </a:r>
            <a:r>
              <a:rPr lang="en-US" altLang="ko-KR" sz="2400" b="0" i="0" u="none" strike="noStrike" cap="none" dirty="0" smtClean="0">
                <a:solidFill>
                  <a:srgbClr val="2B2B2B"/>
                </a:solidFill>
                <a:highlight>
                  <a:srgbClr val="FFFFFF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</a:t>
            </a:r>
            <a:r>
              <a:rPr lang="ko-KR" altLang="en-US" sz="2400" b="0" i="0" u="none" strike="noStrike" cap="none" dirty="0" smtClean="0">
                <a:solidFill>
                  <a:srgbClr val="2B2B2B"/>
                </a:solidFill>
                <a:highlight>
                  <a:srgbClr val="FFFFFF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가능</a:t>
            </a:r>
            <a:endParaRPr sz="2400" b="0" i="0" u="none" strike="noStrike" cap="none" dirty="0">
              <a:solidFill>
                <a:srgbClr val="2B2B2B"/>
              </a:solidFill>
              <a:highlight>
                <a:srgbClr val="FFFFFF"/>
              </a:highlight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grpSp>
        <p:nvGrpSpPr>
          <p:cNvPr id="193" name="Google Shape;193;ga2cd043bef_0_90"/>
          <p:cNvGrpSpPr/>
          <p:nvPr/>
        </p:nvGrpSpPr>
        <p:grpSpPr>
          <a:xfrm>
            <a:off x="5577206" y="2744245"/>
            <a:ext cx="1244647" cy="1349248"/>
            <a:chOff x="5748475" y="3407711"/>
            <a:chExt cx="901200" cy="1006676"/>
          </a:xfrm>
        </p:grpSpPr>
        <p:sp>
          <p:nvSpPr>
            <p:cNvPr id="194" name="Google Shape;194;ga2cd043bef_0_90"/>
            <p:cNvSpPr/>
            <p:nvPr/>
          </p:nvSpPr>
          <p:spPr>
            <a:xfrm>
              <a:off x="5748475" y="3501787"/>
              <a:ext cx="901200" cy="912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sp>
          <p:nvSpPr>
            <p:cNvPr id="195" name="Google Shape;195;ga2cd043bef_0_90"/>
            <p:cNvSpPr txBox="1"/>
            <p:nvPr/>
          </p:nvSpPr>
          <p:spPr>
            <a:xfrm>
              <a:off x="5869527" y="3407711"/>
              <a:ext cx="6591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0"/>
                <a:buFont typeface="Arial"/>
                <a:buNone/>
              </a:pPr>
              <a:r>
                <a:rPr lang="ko-KR" sz="9000" b="1" i="0" u="none" strike="noStrike" cap="none" dirty="0">
                  <a:solidFill>
                    <a:schemeClr val="lt1"/>
                  </a:solidFill>
                  <a:latin typeface="12롯데마트드림Light" panose="02020603020101020101" pitchFamily="18" charset="-127"/>
                  <a:ea typeface="12롯데마트드림Light" panose="02020603020101020101" pitchFamily="18" charset="-127"/>
                  <a:sym typeface="Arial"/>
                </a:rPr>
                <a:t>+</a:t>
              </a:r>
              <a:endParaRPr sz="9000" b="1" i="0" u="none" strike="noStrike" cap="none" dirty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</p:grpSp>
      <p:sp>
        <p:nvSpPr>
          <p:cNvPr id="196" name="Google Shape;196;ga2cd043bef_0_90"/>
          <p:cNvSpPr txBox="1"/>
          <p:nvPr/>
        </p:nvSpPr>
        <p:spPr>
          <a:xfrm>
            <a:off x="6417600" y="4655850"/>
            <a:ext cx="5357700" cy="64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rgbClr val="2B2B2B"/>
                </a:solidFill>
                <a:highlight>
                  <a:srgbClr val="FFFFFF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롯데마트: 오프라인매장 전 상품에 배송을 위한 </a:t>
            </a:r>
            <a:r>
              <a:rPr lang="ko-KR" sz="2000" b="0" i="0" u="none" strike="noStrike" cap="none" dirty="0" err="1">
                <a:solidFill>
                  <a:srgbClr val="2B2B2B"/>
                </a:solidFill>
                <a:highlight>
                  <a:srgbClr val="FFFFFF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QR코드</a:t>
            </a:r>
            <a:r>
              <a:rPr lang="ko-KR" sz="2000" b="0" i="0" u="none" strike="noStrike" cap="none" dirty="0">
                <a:solidFill>
                  <a:srgbClr val="2B2B2B"/>
                </a:solidFill>
                <a:highlight>
                  <a:srgbClr val="FFFFFF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도입</a:t>
            </a:r>
            <a:endParaRPr sz="2000" b="0" i="0" u="none" strike="noStrike" cap="none" dirty="0">
              <a:solidFill>
                <a:srgbClr val="2B2B2B"/>
              </a:solidFill>
              <a:highlight>
                <a:srgbClr val="FFFFFF"/>
              </a:highlight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197" name="Google Shape;197;ga2cd043bef_0_90"/>
          <p:cNvSpPr txBox="1"/>
          <p:nvPr/>
        </p:nvSpPr>
        <p:spPr>
          <a:xfrm>
            <a:off x="622025" y="4686125"/>
            <a:ext cx="53577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 err="1">
                <a:solidFill>
                  <a:srgbClr val="2B2B2B"/>
                </a:solidFill>
                <a:highlight>
                  <a:srgbClr val="FFFFFF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Amazon</a:t>
            </a:r>
            <a:r>
              <a:rPr lang="ko-KR" sz="2000" b="0" i="0" u="none" strike="noStrike" cap="none" dirty="0">
                <a:solidFill>
                  <a:srgbClr val="2B2B2B"/>
                </a:solidFill>
                <a:highlight>
                  <a:srgbClr val="FFFFFF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</a:t>
            </a:r>
            <a:r>
              <a:rPr lang="ko-KR" sz="2000" b="0" i="0" u="none" strike="noStrike" cap="none" dirty="0" err="1">
                <a:solidFill>
                  <a:srgbClr val="2B2B2B"/>
                </a:solidFill>
                <a:highlight>
                  <a:srgbClr val="FFFFFF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Dash</a:t>
            </a:r>
            <a:r>
              <a:rPr lang="ko-KR" sz="2000" b="0" i="0" u="none" strike="noStrike" cap="none" dirty="0">
                <a:solidFill>
                  <a:srgbClr val="2B2B2B"/>
                </a:solidFill>
                <a:highlight>
                  <a:srgbClr val="FFFFFF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</a:t>
            </a:r>
            <a:r>
              <a:rPr lang="ko-KR" sz="2000" b="0" i="0" u="none" strike="noStrike" cap="none" dirty="0" err="1">
                <a:solidFill>
                  <a:srgbClr val="2B2B2B"/>
                </a:solidFill>
                <a:highlight>
                  <a:srgbClr val="FFFFFF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Cart</a:t>
            </a:r>
            <a:r>
              <a:rPr lang="ko-KR" sz="2000" b="0" i="0" u="none" strike="noStrike" cap="none" dirty="0">
                <a:solidFill>
                  <a:srgbClr val="2B2B2B"/>
                </a:solidFill>
                <a:highlight>
                  <a:srgbClr val="FFFFFF"/>
                </a:highlight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: 카트 속 자동결제 솔루션</a:t>
            </a:r>
            <a:endParaRPr sz="20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/>
          <p:nvPr/>
        </p:nvSpPr>
        <p:spPr>
          <a:xfrm>
            <a:off x="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03" name="Google Shape;203;p6"/>
          <p:cNvSpPr/>
          <p:nvPr/>
        </p:nvSpPr>
        <p:spPr>
          <a:xfrm>
            <a:off x="2438400" y="-2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04" name="Google Shape;204;p6"/>
          <p:cNvSpPr/>
          <p:nvPr/>
        </p:nvSpPr>
        <p:spPr>
          <a:xfrm>
            <a:off x="4876800" y="-2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05" name="Google Shape;205;p6"/>
          <p:cNvSpPr/>
          <p:nvPr/>
        </p:nvSpPr>
        <p:spPr>
          <a:xfrm>
            <a:off x="73152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97536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07" name="Google Shape;207;p6"/>
          <p:cNvSpPr txBox="1"/>
          <p:nvPr/>
        </p:nvSpPr>
        <p:spPr>
          <a:xfrm>
            <a:off x="160421" y="304800"/>
            <a:ext cx="901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Part</a:t>
            </a:r>
            <a:r>
              <a:rPr lang="ko-KR" sz="1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1,</a:t>
            </a:r>
            <a:endParaRPr sz="16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08" name="Google Shape;208;p6"/>
          <p:cNvSpPr txBox="1"/>
          <p:nvPr/>
        </p:nvSpPr>
        <p:spPr>
          <a:xfrm>
            <a:off x="1061624" y="320200"/>
            <a:ext cx="4350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ko-KR" sz="3600" b="0" i="0" u="none" strike="noStrike" cap="none" dirty="0" smtClean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2. </a:t>
            </a:r>
            <a:r>
              <a:rPr lang="ko-KR" sz="3600" b="0" i="0" u="none" strike="noStrike" cap="none" dirty="0" smtClean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기획 </a:t>
            </a:r>
            <a:r>
              <a:rPr lang="ko-KR" sz="3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배경 및 의도</a:t>
            </a:r>
            <a:endParaRPr sz="14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cxnSp>
        <p:nvCxnSpPr>
          <p:cNvPr id="209" name="Google Shape;209;p6"/>
          <p:cNvCxnSpPr/>
          <p:nvPr/>
        </p:nvCxnSpPr>
        <p:spPr>
          <a:xfrm>
            <a:off x="1061630" y="1097280"/>
            <a:ext cx="1113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0" name="Google Shape;210;p6"/>
          <p:cNvSpPr txBox="1"/>
          <p:nvPr/>
        </p:nvSpPr>
        <p:spPr>
          <a:xfrm>
            <a:off x="1521112" y="1411922"/>
            <a:ext cx="6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002</a:t>
            </a:r>
            <a:endParaRPr sz="2000" b="1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11" name="Google Shape;211;p6"/>
          <p:cNvSpPr txBox="1"/>
          <p:nvPr/>
        </p:nvSpPr>
        <p:spPr>
          <a:xfrm>
            <a:off x="2371717" y="1411922"/>
            <a:ext cx="4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&gt;</a:t>
            </a:r>
            <a:endParaRPr sz="2000" b="1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12" name="Google Shape;212;p6"/>
          <p:cNvSpPr txBox="1"/>
          <p:nvPr/>
        </p:nvSpPr>
        <p:spPr>
          <a:xfrm>
            <a:off x="3060435" y="1365745"/>
            <a:ext cx="7480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ko-KR" sz="2600" b="1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쇼핑현장에서 </a:t>
            </a:r>
            <a:r>
              <a:rPr lang="ko-KR" sz="2600" b="1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충동구매로</a:t>
            </a:r>
            <a:r>
              <a:rPr lang="ko-KR" sz="2600" b="1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인한 과소비 방지</a:t>
            </a:r>
            <a:endParaRPr sz="1600" b="1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pic>
        <p:nvPicPr>
          <p:cNvPr id="213" name="Google Shape;21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322" y="231394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6"/>
          <p:cNvSpPr/>
          <p:nvPr/>
        </p:nvSpPr>
        <p:spPr>
          <a:xfrm>
            <a:off x="5813056" y="3229956"/>
            <a:ext cx="1645920" cy="121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232685" y="1952136"/>
            <a:ext cx="4437460" cy="4437460"/>
            <a:chOff x="7602140" y="1979845"/>
            <a:chExt cx="4437460" cy="4437460"/>
          </a:xfrm>
        </p:grpSpPr>
        <p:pic>
          <p:nvPicPr>
            <p:cNvPr id="215" name="Google Shape;215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02140" y="1979845"/>
              <a:ext cx="4437460" cy="44374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6"/>
            <p:cNvSpPr txBox="1"/>
            <p:nvPr/>
          </p:nvSpPr>
          <p:spPr>
            <a:xfrm>
              <a:off x="8990705" y="4005739"/>
              <a:ext cx="517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500" b="1" dirty="0" err="1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V</a:t>
              </a:r>
              <a:endParaRPr sz="25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  <p:sp>
          <p:nvSpPr>
            <p:cNvPr id="217" name="Google Shape;217;p6"/>
            <p:cNvSpPr txBox="1"/>
            <p:nvPr/>
          </p:nvSpPr>
          <p:spPr>
            <a:xfrm>
              <a:off x="9002253" y="4590278"/>
              <a:ext cx="517500" cy="51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500" b="1" dirty="0" err="1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V</a:t>
              </a:r>
              <a:endParaRPr sz="2500" b="1" dirty="0">
                <a:latin typeface="12롯데마트드림Light" panose="02020603020101020101" pitchFamily="18" charset="-127"/>
                <a:ea typeface="12롯데마트드림Light" panose="02020603020101020101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"/>
          <p:cNvSpPr/>
          <p:nvPr/>
        </p:nvSpPr>
        <p:spPr>
          <a:xfrm>
            <a:off x="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23" name="Google Shape;223;p5"/>
          <p:cNvSpPr/>
          <p:nvPr/>
        </p:nvSpPr>
        <p:spPr>
          <a:xfrm>
            <a:off x="2438400" y="-2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24" name="Google Shape;224;p5"/>
          <p:cNvSpPr/>
          <p:nvPr/>
        </p:nvSpPr>
        <p:spPr>
          <a:xfrm>
            <a:off x="4876800" y="-2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25" name="Google Shape;225;p5"/>
          <p:cNvSpPr/>
          <p:nvPr/>
        </p:nvSpPr>
        <p:spPr>
          <a:xfrm>
            <a:off x="73152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97536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27" name="Google Shape;227;p5"/>
          <p:cNvSpPr txBox="1"/>
          <p:nvPr/>
        </p:nvSpPr>
        <p:spPr>
          <a:xfrm>
            <a:off x="160421" y="304800"/>
            <a:ext cx="901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Part</a:t>
            </a:r>
            <a:r>
              <a:rPr lang="ko-KR" sz="1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1,</a:t>
            </a:r>
            <a:endParaRPr sz="16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28" name="Google Shape;228;p5"/>
          <p:cNvSpPr txBox="1"/>
          <p:nvPr/>
        </p:nvSpPr>
        <p:spPr>
          <a:xfrm>
            <a:off x="1061624" y="320200"/>
            <a:ext cx="4350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ko-KR" sz="3600" b="0" i="0" u="none" strike="noStrike" cap="none" dirty="0" smtClean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2. </a:t>
            </a:r>
            <a:r>
              <a:rPr lang="ko-KR" sz="3600" b="0" i="0" u="none" strike="noStrike" cap="none" dirty="0" smtClean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기획 </a:t>
            </a:r>
            <a:r>
              <a:rPr lang="ko-KR" sz="3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배경 및 의도</a:t>
            </a:r>
            <a:endParaRPr sz="14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cxnSp>
        <p:nvCxnSpPr>
          <p:cNvPr id="229" name="Google Shape;229;p5"/>
          <p:cNvCxnSpPr/>
          <p:nvPr/>
        </p:nvCxnSpPr>
        <p:spPr>
          <a:xfrm>
            <a:off x="1061630" y="1097280"/>
            <a:ext cx="1113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0" name="Google Shape;230;p5"/>
          <p:cNvSpPr txBox="1"/>
          <p:nvPr/>
        </p:nvSpPr>
        <p:spPr>
          <a:xfrm>
            <a:off x="2371717" y="1367004"/>
            <a:ext cx="4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&gt;</a:t>
            </a:r>
            <a:endParaRPr sz="2000" b="1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31" name="Google Shape;231;p5"/>
          <p:cNvSpPr txBox="1"/>
          <p:nvPr/>
        </p:nvSpPr>
        <p:spPr>
          <a:xfrm>
            <a:off x="1522912" y="1367004"/>
            <a:ext cx="65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003</a:t>
            </a:r>
            <a:endParaRPr sz="2000" b="1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32" name="Google Shape;232;p5"/>
          <p:cNvSpPr txBox="1"/>
          <p:nvPr/>
        </p:nvSpPr>
        <p:spPr>
          <a:xfrm>
            <a:off x="3012322" y="1361516"/>
            <a:ext cx="703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ko-KR" sz="2600" b="1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개인의 장보기 습관을 </a:t>
            </a:r>
            <a:r>
              <a:rPr lang="ko-KR" sz="2600" b="1" i="0" u="none" strike="noStrike" cap="none" dirty="0">
                <a:solidFill>
                  <a:schemeClr val="accen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시각적으로</a:t>
            </a:r>
            <a:r>
              <a:rPr lang="ko-KR" sz="2600" b="1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확인</a:t>
            </a:r>
            <a:endParaRPr sz="1600" b="1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pic>
        <p:nvPicPr>
          <p:cNvPr id="233" name="Google Shape;233;p5"/>
          <p:cNvPicPr preferRelativeResize="0"/>
          <p:nvPr/>
        </p:nvPicPr>
        <p:blipFill rotWithShape="1">
          <a:blip r:embed="rId3">
            <a:alphaModFix/>
          </a:blip>
          <a:srcRect t="15570" b="52833"/>
          <a:stretch/>
        </p:blipFill>
        <p:spPr>
          <a:xfrm>
            <a:off x="99461" y="2006027"/>
            <a:ext cx="5705180" cy="4005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5"/>
          <p:cNvPicPr preferRelativeResize="0"/>
          <p:nvPr/>
        </p:nvPicPr>
        <p:blipFill rotWithShape="1">
          <a:blip r:embed="rId3">
            <a:alphaModFix/>
          </a:blip>
          <a:srcRect t="48667" b="13761"/>
          <a:stretch/>
        </p:blipFill>
        <p:spPr>
          <a:xfrm>
            <a:off x="5412524" y="2136908"/>
            <a:ext cx="5288147" cy="4414949"/>
          </a:xfrm>
          <a:prstGeom prst="rect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5" name="Google Shape;235;p5"/>
          <p:cNvSpPr txBox="1"/>
          <p:nvPr/>
        </p:nvSpPr>
        <p:spPr>
          <a:xfrm>
            <a:off x="5822652" y="3497403"/>
            <a:ext cx="141224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위생용품 27%</a:t>
            </a:r>
            <a:endParaRPr sz="14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36" name="Google Shape;236;p5"/>
          <p:cNvSpPr txBox="1"/>
          <p:nvPr/>
        </p:nvSpPr>
        <p:spPr>
          <a:xfrm>
            <a:off x="5822652" y="3995617"/>
            <a:ext cx="141224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유제품 14%</a:t>
            </a:r>
            <a:endParaRPr sz="14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37" name="Google Shape;237;p5"/>
          <p:cNvSpPr txBox="1"/>
          <p:nvPr/>
        </p:nvSpPr>
        <p:spPr>
          <a:xfrm>
            <a:off x="5822652" y="2977590"/>
            <a:ext cx="141224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식재료 44%</a:t>
            </a:r>
            <a:endParaRPr sz="14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38" name="Google Shape;238;p5"/>
          <p:cNvSpPr txBox="1"/>
          <p:nvPr/>
        </p:nvSpPr>
        <p:spPr>
          <a:xfrm>
            <a:off x="5822652" y="5552714"/>
            <a:ext cx="141224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생수 2%</a:t>
            </a:r>
            <a:endParaRPr sz="14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39" name="Google Shape;239;p5"/>
          <p:cNvSpPr txBox="1"/>
          <p:nvPr/>
        </p:nvSpPr>
        <p:spPr>
          <a:xfrm>
            <a:off x="5822652" y="6070991"/>
            <a:ext cx="141224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주류 2%</a:t>
            </a:r>
            <a:endParaRPr sz="14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40" name="Google Shape;240;p5"/>
          <p:cNvSpPr txBox="1"/>
          <p:nvPr/>
        </p:nvSpPr>
        <p:spPr>
          <a:xfrm>
            <a:off x="5804641" y="4513894"/>
            <a:ext cx="141224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마스크 8%</a:t>
            </a:r>
            <a:endParaRPr sz="14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41" name="Google Shape;241;p5"/>
          <p:cNvSpPr txBox="1"/>
          <p:nvPr/>
        </p:nvSpPr>
        <p:spPr>
          <a:xfrm>
            <a:off x="5822652" y="5054500"/>
            <a:ext cx="141224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 err="1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뷰티</a:t>
            </a:r>
            <a:r>
              <a:rPr lang="ko-KR" sz="1400" b="0" i="0" u="none" strike="noStrike" cap="none" dirty="0">
                <a:solidFill>
                  <a:srgbClr val="000000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/미용  3%</a:t>
            </a:r>
            <a:endParaRPr sz="14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2cd043bef_0_0"/>
          <p:cNvSpPr/>
          <p:nvPr/>
        </p:nvSpPr>
        <p:spPr>
          <a:xfrm>
            <a:off x="0" y="-2"/>
            <a:ext cx="2438400" cy="16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47" name="Google Shape;247;ga2cd043bef_0_0"/>
          <p:cNvSpPr/>
          <p:nvPr/>
        </p:nvSpPr>
        <p:spPr>
          <a:xfrm>
            <a:off x="2438400" y="-2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48" name="Google Shape;248;ga2cd043bef_0_0"/>
          <p:cNvSpPr/>
          <p:nvPr/>
        </p:nvSpPr>
        <p:spPr>
          <a:xfrm>
            <a:off x="4876800" y="-2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49" name="Google Shape;249;ga2cd043bef_0_0"/>
          <p:cNvSpPr/>
          <p:nvPr/>
        </p:nvSpPr>
        <p:spPr>
          <a:xfrm>
            <a:off x="73152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50" name="Google Shape;250;ga2cd043bef_0_0"/>
          <p:cNvSpPr/>
          <p:nvPr/>
        </p:nvSpPr>
        <p:spPr>
          <a:xfrm>
            <a:off x="9753600" y="-3"/>
            <a:ext cx="2438400" cy="16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51" name="Google Shape;251;ga2cd043bef_0_0"/>
          <p:cNvSpPr txBox="1"/>
          <p:nvPr/>
        </p:nvSpPr>
        <p:spPr>
          <a:xfrm>
            <a:off x="160421" y="304800"/>
            <a:ext cx="901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Part</a:t>
            </a:r>
            <a:r>
              <a:rPr lang="ko-KR" sz="1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 1,</a:t>
            </a:r>
            <a:endParaRPr sz="16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52" name="Google Shape;252;ga2cd043bef_0_0"/>
          <p:cNvSpPr txBox="1"/>
          <p:nvPr/>
        </p:nvSpPr>
        <p:spPr>
          <a:xfrm>
            <a:off x="877800" y="1265688"/>
            <a:ext cx="1310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페르소나</a:t>
            </a:r>
            <a:endParaRPr sz="1800" b="0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53" name="Google Shape;253;ga2cd043bef_0_0"/>
          <p:cNvSpPr txBox="1"/>
          <p:nvPr/>
        </p:nvSpPr>
        <p:spPr>
          <a:xfrm>
            <a:off x="1061624" y="320200"/>
            <a:ext cx="43509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altLang="ko-KR" sz="3600" b="0" i="0" u="none" strike="noStrike" cap="none" dirty="0" smtClean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3. </a:t>
            </a:r>
            <a:r>
              <a:rPr lang="ko-KR" sz="3600" b="0" i="0" u="none" strike="noStrike" cap="none" dirty="0" smtClean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페르소나</a:t>
            </a:r>
            <a:r>
              <a:rPr lang="ko-KR" sz="3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(</a:t>
            </a:r>
            <a:r>
              <a:rPr lang="ko-KR" sz="3600" b="0" i="0" u="none" strike="noStrike" cap="none" dirty="0" err="1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Persona</a:t>
            </a:r>
            <a:r>
              <a:rPr lang="ko-KR" sz="3600" b="0" i="0" u="none" strike="noStrike" cap="none" dirty="0">
                <a:solidFill>
                  <a:schemeClr val="accent2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cxnSp>
        <p:nvCxnSpPr>
          <p:cNvPr id="254" name="Google Shape;254;ga2cd043bef_0_0"/>
          <p:cNvCxnSpPr/>
          <p:nvPr/>
        </p:nvCxnSpPr>
        <p:spPr>
          <a:xfrm>
            <a:off x="1061630" y="1097280"/>
            <a:ext cx="111303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5" name="Google Shape;255;ga2cd043bef_0_0"/>
          <p:cNvCxnSpPr/>
          <p:nvPr/>
        </p:nvCxnSpPr>
        <p:spPr>
          <a:xfrm>
            <a:off x="1143000" y="1803400"/>
            <a:ext cx="11074200" cy="102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6" name="Google Shape;256;ga2cd043bef_0_0"/>
          <p:cNvSpPr txBox="1"/>
          <p:nvPr/>
        </p:nvSpPr>
        <p:spPr>
          <a:xfrm>
            <a:off x="2187892" y="1265694"/>
            <a:ext cx="4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&gt;</a:t>
            </a:r>
            <a:endParaRPr sz="1800" b="0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57" name="Google Shape;257;ga2cd043bef_0_0"/>
          <p:cNvSpPr txBox="1"/>
          <p:nvPr/>
        </p:nvSpPr>
        <p:spPr>
          <a:xfrm>
            <a:off x="2755625" y="1251425"/>
            <a:ext cx="9131700" cy="3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서비스를 사용할 가상의 사용자로서, 서비스에 대한 사용자의 생각이나 필요성 등 예측</a:t>
            </a:r>
            <a:endParaRPr sz="1800" b="0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accent2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58" name="Google Shape;258;ga2cd043bef_0_0"/>
          <p:cNvSpPr/>
          <p:nvPr/>
        </p:nvSpPr>
        <p:spPr>
          <a:xfrm>
            <a:off x="7026540" y="4346677"/>
            <a:ext cx="742800" cy="32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NEEDS</a:t>
            </a:r>
            <a:endParaRPr sz="14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59" name="Google Shape;259;ga2cd043bef_0_0"/>
          <p:cNvSpPr txBox="1"/>
          <p:nvPr/>
        </p:nvSpPr>
        <p:spPr>
          <a:xfrm>
            <a:off x="7026540" y="4613854"/>
            <a:ext cx="5661900" cy="1323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마트 장보기 전 예산과 실제 장본 금액 간 차이 줄이기</a:t>
            </a:r>
            <a:endParaRPr sz="1400" b="0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쇼핑 목록과 실제 장바구니 목록 비교 통한 충동구매 방지 필요</a:t>
            </a:r>
            <a:endParaRPr sz="1400" b="0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휴대폰 하나만 있으면 이용가능하도록 시공간 제약 없는 환경 </a:t>
            </a:r>
            <a:r>
              <a:rPr lang="ko-KR" sz="1400" b="0" i="0" u="none" strike="noStrike" cap="none" dirty="0" smtClean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필요</a:t>
            </a:r>
            <a:endParaRPr sz="1400" b="0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60" name="Google Shape;260;ga2cd043bef_0_0"/>
          <p:cNvSpPr txBox="1"/>
          <p:nvPr/>
        </p:nvSpPr>
        <p:spPr>
          <a:xfrm>
            <a:off x="3126288" y="2285758"/>
            <a:ext cx="3413235" cy="25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이름: 김지혜</a:t>
            </a:r>
            <a:endParaRPr sz="1600" b="0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나이: 28</a:t>
            </a:r>
            <a:endParaRPr sz="18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성별: 여</a:t>
            </a:r>
            <a:endParaRPr sz="18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직업: 일반 회사원</a:t>
            </a:r>
            <a:endParaRPr sz="1600" b="0" i="0" u="none" strike="noStrike" cap="none" dirty="0">
              <a:solidFill>
                <a:schemeClr val="dk1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Noto Sans Symbols"/>
                <a:sym typeface="Noto Sans Symbols"/>
              </a:rPr>
              <a:t>거주지: 서울시 노원구 주거지역 </a:t>
            </a:r>
            <a:endParaRPr sz="1600" b="0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Noto Sans Symbols"/>
              <a:sym typeface="Noto Sans Symbols"/>
            </a:endParaRP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Noto Sans Symbols"/>
                <a:sym typeface="Noto Sans Symbols"/>
              </a:rPr>
              <a:t>취미: </a:t>
            </a:r>
            <a:r>
              <a:rPr lang="ko-KR" sz="1600" b="0" i="0" u="none" strike="noStrike" cap="none" dirty="0" err="1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Noto Sans Symbols"/>
                <a:sym typeface="Noto Sans Symbols"/>
              </a:rPr>
              <a:t>집밥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Noto Sans Symbols"/>
                <a:sym typeface="Noto Sans Symbols"/>
              </a:rPr>
              <a:t> 요리하고 </a:t>
            </a:r>
            <a:r>
              <a:rPr lang="ko-KR" sz="1600" b="0" i="0" u="none" strike="noStrike" cap="none" dirty="0" err="1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Noto Sans Symbols"/>
                <a:sym typeface="Noto Sans Symbols"/>
              </a:rPr>
              <a:t>SNS에</a:t>
            </a:r>
            <a:r>
              <a:rPr lang="ko-KR" sz="16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Noto Sans Symbols"/>
                <a:sym typeface="Noto Sans Symbols"/>
              </a:rPr>
              <a:t> 인증하기</a:t>
            </a:r>
            <a:endParaRPr sz="1600" b="0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Noto Sans Symbols"/>
              <a:sym typeface="Noto Sans Symbols"/>
            </a:endParaRPr>
          </a:p>
          <a:p>
            <a:pPr marL="171450" marR="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ko-KR" sz="16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cs typeface="Noto Sans Symbols"/>
                <a:sym typeface="Noto Sans Symbols"/>
              </a:rPr>
              <a:t>휴대폰 기종: IPHONE 11</a:t>
            </a:r>
            <a:endParaRPr sz="1600" b="0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cs typeface="Noto Sans Symbols"/>
              <a:sym typeface="Noto Sans Symbols"/>
            </a:endParaRPr>
          </a:p>
        </p:txBody>
      </p:sp>
      <p:grpSp>
        <p:nvGrpSpPr>
          <p:cNvPr id="261" name="Google Shape;261;ga2cd043bef_0_0"/>
          <p:cNvGrpSpPr/>
          <p:nvPr/>
        </p:nvGrpSpPr>
        <p:grpSpPr>
          <a:xfrm>
            <a:off x="376743" y="2743175"/>
            <a:ext cx="2608200" cy="2607600"/>
            <a:chOff x="2066925" y="4032225"/>
            <a:chExt cx="2608200" cy="2607600"/>
          </a:xfrm>
        </p:grpSpPr>
        <p:sp>
          <p:nvSpPr>
            <p:cNvPr id="262" name="Google Shape;262;ga2cd043bef_0_0"/>
            <p:cNvSpPr/>
            <p:nvPr/>
          </p:nvSpPr>
          <p:spPr>
            <a:xfrm>
              <a:off x="2066925" y="4032225"/>
              <a:ext cx="2608200" cy="26076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endParaRPr>
            </a:p>
          </p:txBody>
        </p:sp>
        <p:pic>
          <p:nvPicPr>
            <p:cNvPr id="263" name="Google Shape;263;ga2cd043bef_0_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247075" y="4212075"/>
              <a:ext cx="2247900" cy="2247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4" name="Google Shape;264;ga2cd043bef_0_0"/>
          <p:cNvSpPr/>
          <p:nvPr/>
        </p:nvSpPr>
        <p:spPr>
          <a:xfrm>
            <a:off x="7026540" y="2188413"/>
            <a:ext cx="742800" cy="32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chemeClr val="lt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특징</a:t>
            </a:r>
            <a:endParaRPr sz="1400" b="0" i="0" u="none" strike="noStrike" cap="none" dirty="0">
              <a:solidFill>
                <a:srgbClr val="000000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  <p:sp>
        <p:nvSpPr>
          <p:cNvPr id="265" name="Google Shape;265;ga2cd043bef_0_0"/>
          <p:cNvSpPr txBox="1"/>
          <p:nvPr/>
        </p:nvSpPr>
        <p:spPr>
          <a:xfrm>
            <a:off x="7026540" y="2567579"/>
            <a:ext cx="4350900" cy="18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1인 가구</a:t>
            </a:r>
            <a:endParaRPr sz="1400" b="0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주 3회 이상 직접 조리한 음식으로 식사</a:t>
            </a:r>
            <a:endParaRPr sz="1400" b="0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2주에 한 번 식료품 구매를 위해 대형마트 방문</a:t>
            </a:r>
            <a:endParaRPr sz="1400" b="0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평소 휴대폰 하나만 소지하고 </a:t>
            </a:r>
            <a:r>
              <a:rPr lang="ko-KR" sz="1400" b="0" i="0" u="none" strike="noStrike" cap="none" dirty="0" smtClean="0">
                <a:solidFill>
                  <a:schemeClr val="dk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  <a:sym typeface="Arial"/>
              </a:rPr>
              <a:t>활동</a:t>
            </a:r>
            <a:endParaRPr sz="1400" b="0" i="0" u="none" strike="noStrike" cap="none" dirty="0">
              <a:solidFill>
                <a:schemeClr val="dk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EC5A5"/>
      </a:accent1>
      <a:accent2>
        <a:srgbClr val="595347"/>
      </a:accent2>
      <a:accent3>
        <a:srgbClr val="D9D8D5"/>
      </a:accent3>
      <a:accent4>
        <a:srgbClr val="B48B61"/>
      </a:accent4>
      <a:accent5>
        <a:srgbClr val="6F7071"/>
      </a:accent5>
      <a:accent6>
        <a:srgbClr val="CD8B2E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2948</Words>
  <Application>Microsoft Office PowerPoint</Application>
  <PresentationFormat>와이드스크린</PresentationFormat>
  <Paragraphs>726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12롯데마트행복Bold</vt:lpstr>
      <vt:lpstr>Malgun Gothic</vt:lpstr>
      <vt:lpstr>Noto Sans Symbols</vt:lpstr>
      <vt:lpstr>12롯데마트드림Light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55</cp:revision>
  <dcterms:created xsi:type="dcterms:W3CDTF">2020-07-12T23:40:59Z</dcterms:created>
  <dcterms:modified xsi:type="dcterms:W3CDTF">2020-11-24T08:14:17Z</dcterms:modified>
</cp:coreProperties>
</file>